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2.xml" ContentType="application/vnd.openxmlformats-officedocument.presentationml.notesSlide+xml"/>
  <Override PartName="/ppt/tags/tag31.xml" ContentType="application/vnd.openxmlformats-officedocument.presentationml.tags+xml"/>
  <Override PartName="/ppt/notesSlides/notesSlide3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4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341" r:id="rId3"/>
    <p:sldId id="343" r:id="rId4"/>
    <p:sldId id="257" r:id="rId5"/>
    <p:sldId id="372" r:id="rId6"/>
    <p:sldId id="360" r:id="rId7"/>
    <p:sldId id="354" r:id="rId8"/>
    <p:sldId id="374" r:id="rId9"/>
    <p:sldId id="331" r:id="rId10"/>
    <p:sldId id="353" r:id="rId11"/>
    <p:sldId id="355" r:id="rId12"/>
    <p:sldId id="267" r:id="rId13"/>
    <p:sldId id="356" r:id="rId14"/>
    <p:sldId id="359" r:id="rId15"/>
    <p:sldId id="332" r:id="rId16"/>
    <p:sldId id="336" r:id="rId17"/>
    <p:sldId id="337" r:id="rId18"/>
    <p:sldId id="375" r:id="rId19"/>
    <p:sldId id="258" r:id="rId20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77F"/>
    <a:srgbClr val="F2AB21"/>
    <a:srgbClr val="00CC99"/>
    <a:srgbClr val="C50419"/>
    <a:srgbClr val="02287E"/>
    <a:srgbClr val="0B27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95226" autoAdjust="0"/>
  </p:normalViewPr>
  <p:slideViewPr>
    <p:cSldViewPr snapToGrid="0" snapToObjects="1">
      <p:cViewPr>
        <p:scale>
          <a:sx n="100" d="100"/>
          <a:sy n="100" d="100"/>
        </p:scale>
        <p:origin x="-43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3088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402E7-2367-4547-84D2-1606C16EC913}" type="datetimeFigureOut">
              <a:rPr lang="zh-CN" altLang="en-US" smtClean="0"/>
              <a:t>2024/1/23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8DD53-3AA9-463E-B0B5-75C6DEE91C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202E1F-A883-489E-8B1F-7584CB853A4A}" type="datetimeFigureOut">
              <a:rPr lang="zh-CN" altLang="en-US" smtClean="0"/>
              <a:t>2024/1/23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00D73-3485-4733-8A01-4F3514C0F1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00D73-3485-4733-8A01-4F3514C0F107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342900" indent="-342900" algn="l">
              <a:lnSpc>
                <a:spcPct val="15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WiFi</a:t>
            </a:r>
            <a:r>
              <a:rPr lang="zh-CN" altLang="en-US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应用场所？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家庭网络（光猫），校园网，企业网，公共场所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5BD5-6D5D-C748-9616-8AA1B30A72FE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1111-15F1-D446-BC8D-E5E1B78BB3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5BD5-6D5D-C748-9616-8AA1B30A72FE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1111-15F1-D446-BC8D-E5E1B78BB3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5BD5-6D5D-C748-9616-8AA1B30A72FE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1111-15F1-D446-BC8D-E5E1B78BB3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502400"/>
            <a:ext cx="12192000" cy="355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5BD5-6D5D-C748-9616-8AA1B30A72FE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1111-15F1-D446-BC8D-E5E1B78BB3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5BD5-6D5D-C748-9616-8AA1B30A72FE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1111-15F1-D446-BC8D-E5E1B78BB3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5BD5-6D5D-C748-9616-8AA1B30A72FE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1111-15F1-D446-BC8D-E5E1B78BB3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5BD5-6D5D-C748-9616-8AA1B30A72FE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1111-15F1-D446-BC8D-E5E1B78BB3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5BD5-6D5D-C748-9616-8AA1B30A72FE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1111-15F1-D446-BC8D-E5E1B78BB3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5BD5-6D5D-C748-9616-8AA1B30A72FE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1111-15F1-D446-BC8D-E5E1B78BB3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5BD5-6D5D-C748-9616-8AA1B30A72FE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1111-15F1-D446-BC8D-E5E1B78BB3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5BD5-6D5D-C748-9616-8AA1B30A72FE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1111-15F1-D446-BC8D-E5E1B78BB3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65BD5-6D5D-C748-9616-8AA1B30A72FE}" type="datetimeFigureOut">
              <a:rPr kumimoji="1" lang="zh-CN" altLang="en-US" smtClean="0"/>
              <a:t>2024/1/23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21111-15F1-D446-BC8D-E5E1B78BB3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3" Type="http://schemas.openxmlformats.org/officeDocument/2006/relationships/tags" Target="../tags/tag39.xml"/><Relationship Id="rId21" Type="http://schemas.openxmlformats.org/officeDocument/2006/relationships/image" Target="../media/image8.svg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12.svg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image" Target="../media/image7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11.png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10.svg"/><Relationship Id="rId10" Type="http://schemas.openxmlformats.org/officeDocument/2006/relationships/tags" Target="../tags/tag46.xml"/><Relationship Id="rId19" Type="http://schemas.openxmlformats.org/officeDocument/2006/relationships/slideLayout" Target="../slideLayouts/slideLayout12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67.xml"/><Relationship Id="rId18" Type="http://schemas.openxmlformats.org/officeDocument/2006/relationships/tags" Target="../tags/tag72.xml"/><Relationship Id="rId26" Type="http://schemas.openxmlformats.org/officeDocument/2006/relationships/tags" Target="../tags/tag80.xml"/><Relationship Id="rId21" Type="http://schemas.openxmlformats.org/officeDocument/2006/relationships/tags" Target="../tags/tag75.xml"/><Relationship Id="rId34" Type="http://schemas.openxmlformats.org/officeDocument/2006/relationships/tags" Target="../tags/tag88.xml"/><Relationship Id="rId7" Type="http://schemas.openxmlformats.org/officeDocument/2006/relationships/tags" Target="../tags/tag61.xml"/><Relationship Id="rId12" Type="http://schemas.openxmlformats.org/officeDocument/2006/relationships/tags" Target="../tags/tag66.xml"/><Relationship Id="rId17" Type="http://schemas.openxmlformats.org/officeDocument/2006/relationships/tags" Target="../tags/tag71.xml"/><Relationship Id="rId25" Type="http://schemas.openxmlformats.org/officeDocument/2006/relationships/tags" Target="../tags/tag79.xml"/><Relationship Id="rId33" Type="http://schemas.openxmlformats.org/officeDocument/2006/relationships/tags" Target="../tags/tag87.xml"/><Relationship Id="rId2" Type="http://schemas.openxmlformats.org/officeDocument/2006/relationships/tags" Target="../tags/tag56.xml"/><Relationship Id="rId16" Type="http://schemas.openxmlformats.org/officeDocument/2006/relationships/tags" Target="../tags/tag70.xml"/><Relationship Id="rId20" Type="http://schemas.openxmlformats.org/officeDocument/2006/relationships/tags" Target="../tags/tag74.xml"/><Relationship Id="rId29" Type="http://schemas.openxmlformats.org/officeDocument/2006/relationships/tags" Target="../tags/tag83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tags" Target="../tags/tag65.xml"/><Relationship Id="rId24" Type="http://schemas.openxmlformats.org/officeDocument/2006/relationships/tags" Target="../tags/tag78.xml"/><Relationship Id="rId32" Type="http://schemas.openxmlformats.org/officeDocument/2006/relationships/tags" Target="../tags/tag86.xml"/><Relationship Id="rId37" Type="http://schemas.openxmlformats.org/officeDocument/2006/relationships/notesSlide" Target="../notesSlides/notesSlide4.xml"/><Relationship Id="rId5" Type="http://schemas.openxmlformats.org/officeDocument/2006/relationships/tags" Target="../tags/tag59.xml"/><Relationship Id="rId15" Type="http://schemas.openxmlformats.org/officeDocument/2006/relationships/tags" Target="../tags/tag69.xml"/><Relationship Id="rId23" Type="http://schemas.openxmlformats.org/officeDocument/2006/relationships/tags" Target="../tags/tag77.xml"/><Relationship Id="rId28" Type="http://schemas.openxmlformats.org/officeDocument/2006/relationships/tags" Target="../tags/tag82.xml"/><Relationship Id="rId36" Type="http://schemas.openxmlformats.org/officeDocument/2006/relationships/slideLayout" Target="../slideLayouts/slideLayout12.xml"/><Relationship Id="rId10" Type="http://schemas.openxmlformats.org/officeDocument/2006/relationships/tags" Target="../tags/tag64.xml"/><Relationship Id="rId19" Type="http://schemas.openxmlformats.org/officeDocument/2006/relationships/tags" Target="../tags/tag73.xml"/><Relationship Id="rId31" Type="http://schemas.openxmlformats.org/officeDocument/2006/relationships/tags" Target="../tags/tag85.xml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tags" Target="../tags/tag68.xml"/><Relationship Id="rId22" Type="http://schemas.openxmlformats.org/officeDocument/2006/relationships/tags" Target="../tags/tag76.xml"/><Relationship Id="rId27" Type="http://schemas.openxmlformats.org/officeDocument/2006/relationships/tags" Target="../tags/tag81.xml"/><Relationship Id="rId30" Type="http://schemas.openxmlformats.org/officeDocument/2006/relationships/tags" Target="../tags/tag84.xml"/><Relationship Id="rId35" Type="http://schemas.openxmlformats.org/officeDocument/2006/relationships/tags" Target="../tags/tag89.xml"/><Relationship Id="rId8" Type="http://schemas.openxmlformats.org/officeDocument/2006/relationships/tags" Target="../tags/tag62.xml"/><Relationship Id="rId3" Type="http://schemas.openxmlformats.org/officeDocument/2006/relationships/tags" Target="../tags/tag5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6" Type="http://schemas.openxmlformats.org/officeDocument/2006/relationships/notesSlide" Target="../notesSlides/notesSlide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68325" y="2710180"/>
            <a:ext cx="9774555" cy="22142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54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无线安全</a:t>
            </a:r>
            <a:r>
              <a:rPr lang="en-US" altLang="zh-CN" sz="54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--WiFi</a:t>
            </a:r>
            <a:r>
              <a:rPr lang="zh-CN" altLang="en-US" sz="54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破解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36220"/>
            <a:ext cx="10515600" cy="1325563"/>
          </a:xfrm>
        </p:spPr>
        <p:txBody>
          <a:bodyPr/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36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2017年：WPA2安全协议被破解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1605"/>
            <a:ext cx="10515600" cy="501142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WPA2协议(Wi-Fi Protected Access，WiFi保护访问)是目前WiFi无线技术中最安全的协议，在这之前还有WEP、WPA协议;2017年10月16号，研究员 Mathy Vanhoef 发布了针对WPA2的密钥重装攻击方法(KRACK)攻破了被认为最安全的WiFi安全协议;KRACK原理是基于中间人AP劫持 (即钓鱼WiFi) 来实现的，攻击目标是无线客户端 (手机电脑等无线接入设备)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KRACK攻击并不能窃取WiFi密码，但是可以劫持上网流量，导致用户隐私(账号密码) 泄露;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KRACK防御方法目前就是升级手机/电脑端等无线认证客户端版本</a:t>
            </a:r>
          </a:p>
        </p:txBody>
      </p:sp>
      <p:pic>
        <p:nvPicPr>
          <p:cNvPr id="4" name="图片 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502400"/>
            <a:ext cx="121920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9"/>
          <p:cNvSpPr txBox="1"/>
          <p:nvPr>
            <p:custDataLst>
              <p:tags r:id="rId1"/>
            </p:custDataLst>
          </p:nvPr>
        </p:nvSpPr>
        <p:spPr>
          <a:xfrm>
            <a:off x="172720" y="369570"/>
            <a:ext cx="8575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buClrTx/>
              <a:buSzTx/>
              <a:buFontTx/>
            </a:pPr>
            <a:r>
              <a:rPr lang="en-US" altLang="zh-CN" sz="36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3.WIFI</a:t>
            </a:r>
            <a:r>
              <a:rPr lang="zh-CN" altLang="en-US" sz="36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无线标准</a:t>
            </a:r>
            <a:r>
              <a:rPr lang="en-US" altLang="zh-CN" sz="36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-802.11</a:t>
            </a:r>
            <a:r>
              <a:rPr lang="zh-CN" altLang="en-US" sz="36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协议簇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20432" y="1537970"/>
            <a:ext cx="10351135" cy="33667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indent="-342900" algn="l">
              <a:lnSpc>
                <a:spcPct val="13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802.11 是一种无线局域网标准。</a:t>
            </a:r>
          </a:p>
          <a:p>
            <a:pPr marL="342900" indent="-342900" algn="l">
              <a:lnSpc>
                <a:spcPct val="13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802.11 a/b/g/n/ac 都是由802.11 发展而来的。不同的后缀代表着不同的物理层标准工作频段和不同的传输速率，也就是说它们的物理层和传输速度不同。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9"/>
          <p:cNvSpPr txBox="1"/>
          <p:nvPr/>
        </p:nvSpPr>
        <p:spPr>
          <a:xfrm>
            <a:off x="172546" y="369586"/>
            <a:ext cx="644260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buClrTx/>
              <a:buSzTx/>
              <a:buFontTx/>
            </a:pPr>
            <a:r>
              <a:rPr lang="en-US" altLang="zh-CN" sz="36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3.WIFI</a:t>
            </a:r>
            <a:r>
              <a:rPr lang="zh-CN" altLang="en-US" sz="36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安全标准</a:t>
            </a:r>
            <a:endParaRPr lang="en-US" altLang="zh-CN" sz="3600" b="1" dirty="0">
              <a:solidFill>
                <a:srgbClr val="0327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756605" y="2405784"/>
            <a:ext cx="624816" cy="261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简历数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838691" y="3663935"/>
            <a:ext cx="6106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offer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PA-矩形 64"/>
          <p:cNvSpPr/>
          <p:nvPr>
            <p:custDataLst>
              <p:tags r:id="rId1"/>
            </p:custDataLst>
          </p:nvPr>
        </p:nvSpPr>
        <p:spPr>
          <a:xfrm>
            <a:off x="0" y="4098925"/>
            <a:ext cx="2672715" cy="273685"/>
          </a:xfrm>
          <a:prstGeom prst="rect">
            <a:avLst/>
          </a:prstGeom>
          <a:solidFill>
            <a:srgbClr val="F5AA2E"/>
          </a:solidFill>
          <a:ln>
            <a:noFill/>
          </a:ln>
        </p:spPr>
        <p:style>
          <a:lnRef idx="2">
            <a:srgbClr val="F5AA2E">
              <a:shade val="50000"/>
            </a:srgbClr>
          </a:lnRef>
          <a:fillRef idx="1">
            <a:srgbClr val="F5AA2E"/>
          </a:fillRef>
          <a:effectRef idx="0">
            <a:srgbClr val="F5AA2E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4" name="PA-矩形 63"/>
          <p:cNvSpPr/>
          <p:nvPr>
            <p:custDataLst>
              <p:tags r:id="rId2"/>
            </p:custDataLst>
          </p:nvPr>
        </p:nvSpPr>
        <p:spPr>
          <a:xfrm>
            <a:off x="6857733" y="1191773"/>
            <a:ext cx="5334267" cy="235083"/>
          </a:xfrm>
          <a:prstGeom prst="rect">
            <a:avLst/>
          </a:prstGeom>
          <a:solidFill>
            <a:srgbClr val="C0CB71"/>
          </a:solidFill>
          <a:ln>
            <a:noFill/>
          </a:ln>
        </p:spPr>
        <p:style>
          <a:lnRef idx="2">
            <a:srgbClr val="F5AA2E">
              <a:shade val="50000"/>
            </a:srgbClr>
          </a:lnRef>
          <a:fillRef idx="1">
            <a:srgbClr val="F5AA2E"/>
          </a:fillRef>
          <a:effectRef idx="0">
            <a:srgbClr val="F5AA2E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PA-任意多边形 95"/>
          <p:cNvSpPr/>
          <p:nvPr>
            <p:custDataLst>
              <p:tags r:id="rId3"/>
            </p:custDataLst>
          </p:nvPr>
        </p:nvSpPr>
        <p:spPr bwMode="auto">
          <a:xfrm>
            <a:off x="4207471" y="1908694"/>
            <a:ext cx="1946928" cy="1944439"/>
          </a:xfrm>
          <a:custGeom>
            <a:avLst/>
            <a:gdLst>
              <a:gd name="T0" fmla="*/ 753 w 753"/>
              <a:gd name="T1" fmla="*/ 365 h 753"/>
              <a:gd name="T2" fmla="*/ 753 w 753"/>
              <a:gd name="T3" fmla="*/ 364 h 753"/>
              <a:gd name="T4" fmla="*/ 704 w 753"/>
              <a:gd name="T5" fmla="*/ 190 h 753"/>
              <a:gd name="T6" fmla="*/ 704 w 753"/>
              <a:gd name="T7" fmla="*/ 190 h 753"/>
              <a:gd name="T8" fmla="*/ 377 w 753"/>
              <a:gd name="T9" fmla="*/ 0 h 753"/>
              <a:gd name="T10" fmla="*/ 0 w 753"/>
              <a:gd name="T11" fmla="*/ 376 h 753"/>
              <a:gd name="T12" fmla="*/ 0 w 753"/>
              <a:gd name="T13" fmla="*/ 381 h 753"/>
              <a:gd name="T14" fmla="*/ 191 w 753"/>
              <a:gd name="T15" fmla="*/ 704 h 753"/>
              <a:gd name="T16" fmla="*/ 369 w 753"/>
              <a:gd name="T17" fmla="*/ 753 h 753"/>
              <a:gd name="T18" fmla="*/ 377 w 753"/>
              <a:gd name="T19" fmla="*/ 753 h 753"/>
              <a:gd name="T20" fmla="*/ 377 w 753"/>
              <a:gd name="T21" fmla="*/ 753 h 753"/>
              <a:gd name="T22" fmla="*/ 384 w 753"/>
              <a:gd name="T23" fmla="*/ 753 h 753"/>
              <a:gd name="T24" fmla="*/ 563 w 753"/>
              <a:gd name="T25" fmla="*/ 704 h 753"/>
              <a:gd name="T26" fmla="*/ 384 w 753"/>
              <a:gd name="T27" fmla="*/ 655 h 753"/>
              <a:gd name="T28" fmla="*/ 377 w 753"/>
              <a:gd name="T29" fmla="*/ 655 h 753"/>
              <a:gd name="T30" fmla="*/ 377 w 753"/>
              <a:gd name="T31" fmla="*/ 655 h 753"/>
              <a:gd name="T32" fmla="*/ 369 w 753"/>
              <a:gd name="T33" fmla="*/ 655 h 753"/>
              <a:gd name="T34" fmla="*/ 98 w 753"/>
              <a:gd name="T35" fmla="*/ 381 h 753"/>
              <a:gd name="T36" fmla="*/ 98 w 753"/>
              <a:gd name="T37" fmla="*/ 376 h 753"/>
              <a:gd name="T38" fmla="*/ 377 w 753"/>
              <a:gd name="T39" fmla="*/ 97 h 753"/>
              <a:gd name="T40" fmla="*/ 655 w 753"/>
              <a:gd name="T41" fmla="*/ 364 h 753"/>
              <a:gd name="T42" fmla="*/ 655 w 753"/>
              <a:gd name="T43" fmla="*/ 365 h 753"/>
              <a:gd name="T44" fmla="*/ 656 w 753"/>
              <a:gd name="T45" fmla="*/ 376 h 753"/>
              <a:gd name="T46" fmla="*/ 656 w 753"/>
              <a:gd name="T47" fmla="*/ 381 h 753"/>
              <a:gd name="T48" fmla="*/ 753 w 753"/>
              <a:gd name="T49" fmla="*/ 381 h 753"/>
              <a:gd name="T50" fmla="*/ 753 w 753"/>
              <a:gd name="T51" fmla="*/ 376 h 753"/>
              <a:gd name="T52" fmla="*/ 753 w 753"/>
              <a:gd name="T53" fmla="*/ 365 h 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53" h="753">
                <a:moveTo>
                  <a:pt x="753" y="365"/>
                </a:moveTo>
                <a:cubicBezTo>
                  <a:pt x="753" y="365"/>
                  <a:pt x="753" y="364"/>
                  <a:pt x="753" y="364"/>
                </a:cubicBezTo>
                <a:cubicBezTo>
                  <a:pt x="751" y="301"/>
                  <a:pt x="734" y="242"/>
                  <a:pt x="704" y="190"/>
                </a:cubicBezTo>
                <a:cubicBezTo>
                  <a:pt x="704" y="190"/>
                  <a:pt x="704" y="190"/>
                  <a:pt x="704" y="190"/>
                </a:cubicBezTo>
                <a:cubicBezTo>
                  <a:pt x="640" y="76"/>
                  <a:pt x="517" y="0"/>
                  <a:pt x="377" y="0"/>
                </a:cubicBezTo>
                <a:cubicBezTo>
                  <a:pt x="169" y="0"/>
                  <a:pt x="0" y="168"/>
                  <a:pt x="0" y="376"/>
                </a:cubicBezTo>
                <a:cubicBezTo>
                  <a:pt x="0" y="378"/>
                  <a:pt x="0" y="379"/>
                  <a:pt x="0" y="381"/>
                </a:cubicBezTo>
                <a:cubicBezTo>
                  <a:pt x="2" y="519"/>
                  <a:pt x="78" y="640"/>
                  <a:pt x="191" y="704"/>
                </a:cubicBezTo>
                <a:cubicBezTo>
                  <a:pt x="243" y="734"/>
                  <a:pt x="304" y="752"/>
                  <a:pt x="369" y="753"/>
                </a:cubicBezTo>
                <a:cubicBezTo>
                  <a:pt x="371" y="753"/>
                  <a:pt x="374" y="753"/>
                  <a:pt x="377" y="753"/>
                </a:cubicBezTo>
                <a:cubicBezTo>
                  <a:pt x="377" y="753"/>
                  <a:pt x="377" y="753"/>
                  <a:pt x="377" y="753"/>
                </a:cubicBezTo>
                <a:cubicBezTo>
                  <a:pt x="379" y="753"/>
                  <a:pt x="382" y="753"/>
                  <a:pt x="384" y="753"/>
                </a:cubicBezTo>
                <a:cubicBezTo>
                  <a:pt x="449" y="752"/>
                  <a:pt x="510" y="734"/>
                  <a:pt x="563" y="704"/>
                </a:cubicBezTo>
                <a:cubicBezTo>
                  <a:pt x="510" y="674"/>
                  <a:pt x="449" y="657"/>
                  <a:pt x="384" y="655"/>
                </a:cubicBezTo>
                <a:cubicBezTo>
                  <a:pt x="382" y="655"/>
                  <a:pt x="379" y="655"/>
                  <a:pt x="377" y="655"/>
                </a:cubicBezTo>
                <a:cubicBezTo>
                  <a:pt x="377" y="655"/>
                  <a:pt x="377" y="655"/>
                  <a:pt x="377" y="655"/>
                </a:cubicBezTo>
                <a:cubicBezTo>
                  <a:pt x="374" y="655"/>
                  <a:pt x="371" y="655"/>
                  <a:pt x="369" y="655"/>
                </a:cubicBezTo>
                <a:cubicBezTo>
                  <a:pt x="220" y="651"/>
                  <a:pt x="100" y="530"/>
                  <a:pt x="98" y="381"/>
                </a:cubicBezTo>
                <a:cubicBezTo>
                  <a:pt x="98" y="379"/>
                  <a:pt x="98" y="378"/>
                  <a:pt x="98" y="376"/>
                </a:cubicBezTo>
                <a:cubicBezTo>
                  <a:pt x="98" y="222"/>
                  <a:pt x="222" y="97"/>
                  <a:pt x="377" y="97"/>
                </a:cubicBezTo>
                <a:cubicBezTo>
                  <a:pt x="527" y="97"/>
                  <a:pt x="649" y="216"/>
                  <a:pt x="655" y="364"/>
                </a:cubicBezTo>
                <a:cubicBezTo>
                  <a:pt x="655" y="364"/>
                  <a:pt x="655" y="364"/>
                  <a:pt x="655" y="365"/>
                </a:cubicBezTo>
                <a:cubicBezTo>
                  <a:pt x="656" y="368"/>
                  <a:pt x="656" y="372"/>
                  <a:pt x="656" y="376"/>
                </a:cubicBezTo>
                <a:cubicBezTo>
                  <a:pt x="656" y="378"/>
                  <a:pt x="656" y="379"/>
                  <a:pt x="656" y="381"/>
                </a:cubicBezTo>
                <a:cubicBezTo>
                  <a:pt x="753" y="381"/>
                  <a:pt x="753" y="381"/>
                  <a:pt x="753" y="381"/>
                </a:cubicBezTo>
                <a:cubicBezTo>
                  <a:pt x="753" y="379"/>
                  <a:pt x="753" y="378"/>
                  <a:pt x="753" y="376"/>
                </a:cubicBezTo>
                <a:cubicBezTo>
                  <a:pt x="753" y="372"/>
                  <a:pt x="753" y="369"/>
                  <a:pt x="753" y="365"/>
                </a:cubicBezTo>
                <a:close/>
              </a:path>
            </a:pathLst>
          </a:custGeom>
          <a:solidFill>
            <a:srgbClr val="DCBB5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/>
          </a:p>
        </p:txBody>
      </p:sp>
      <p:sp>
        <p:nvSpPr>
          <p:cNvPr id="8" name="PA-任意多边形 100"/>
          <p:cNvSpPr/>
          <p:nvPr>
            <p:custDataLst>
              <p:tags r:id="rId4"/>
            </p:custDataLst>
          </p:nvPr>
        </p:nvSpPr>
        <p:spPr bwMode="auto">
          <a:xfrm>
            <a:off x="5680075" y="4149090"/>
            <a:ext cx="5152390" cy="1043940"/>
          </a:xfrm>
          <a:custGeom>
            <a:avLst/>
            <a:gdLst>
              <a:gd name="T0" fmla="*/ 793 w 907"/>
              <a:gd name="T1" fmla="*/ 350 h 350"/>
              <a:gd name="T2" fmla="*/ 0 w 907"/>
              <a:gd name="T3" fmla="*/ 350 h 350"/>
              <a:gd name="T4" fmla="*/ 0 w 907"/>
              <a:gd name="T5" fmla="*/ 0 h 350"/>
              <a:gd name="T6" fmla="*/ 793 w 907"/>
              <a:gd name="T7" fmla="*/ 0 h 350"/>
              <a:gd name="T8" fmla="*/ 907 w 907"/>
              <a:gd name="T9" fmla="*/ 115 h 350"/>
              <a:gd name="T10" fmla="*/ 907 w 907"/>
              <a:gd name="T11" fmla="*/ 235 h 350"/>
              <a:gd name="T12" fmla="*/ 793 w 907"/>
              <a:gd name="T13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07" h="350">
                <a:moveTo>
                  <a:pt x="793" y="350"/>
                </a:moveTo>
                <a:cubicBezTo>
                  <a:pt x="0" y="350"/>
                  <a:pt x="0" y="350"/>
                  <a:pt x="0" y="350"/>
                </a:cubicBezTo>
                <a:cubicBezTo>
                  <a:pt x="0" y="0"/>
                  <a:pt x="0" y="0"/>
                  <a:pt x="0" y="0"/>
                </a:cubicBezTo>
                <a:cubicBezTo>
                  <a:pt x="793" y="0"/>
                  <a:pt x="793" y="0"/>
                  <a:pt x="793" y="0"/>
                </a:cubicBezTo>
                <a:cubicBezTo>
                  <a:pt x="856" y="0"/>
                  <a:pt x="907" y="52"/>
                  <a:pt x="907" y="115"/>
                </a:cubicBezTo>
                <a:cubicBezTo>
                  <a:pt x="907" y="235"/>
                  <a:pt x="907" y="235"/>
                  <a:pt x="907" y="235"/>
                </a:cubicBezTo>
                <a:cubicBezTo>
                  <a:pt x="907" y="298"/>
                  <a:pt x="856" y="350"/>
                  <a:pt x="793" y="350"/>
                </a:cubicBezTo>
                <a:close/>
              </a:path>
            </a:pathLst>
          </a:custGeom>
          <a:solidFill>
            <a:srgbClr val="F5AA2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/>
          </a:p>
        </p:txBody>
      </p:sp>
      <p:sp>
        <p:nvSpPr>
          <p:cNvPr id="10" name="PA-文本框 5"/>
          <p:cNvSpPr txBox="1"/>
          <p:nvPr>
            <p:custDataLst>
              <p:tags r:id="rId5"/>
            </p:custDataLst>
          </p:nvPr>
        </p:nvSpPr>
        <p:spPr>
          <a:xfrm>
            <a:off x="6154420" y="4379595"/>
            <a:ext cx="4807585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3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WPA-PSK/WPA2-PSK</a:t>
            </a:r>
          </a:p>
        </p:txBody>
      </p:sp>
      <p:sp>
        <p:nvSpPr>
          <p:cNvPr id="36" name="PA-任意多边形 99"/>
          <p:cNvSpPr/>
          <p:nvPr>
            <p:custDataLst>
              <p:tags r:id="rId6"/>
            </p:custDataLst>
          </p:nvPr>
        </p:nvSpPr>
        <p:spPr bwMode="auto">
          <a:xfrm>
            <a:off x="5901698" y="1908694"/>
            <a:ext cx="1948173" cy="1944439"/>
          </a:xfrm>
          <a:custGeom>
            <a:avLst/>
            <a:gdLst>
              <a:gd name="T0" fmla="*/ 563 w 754"/>
              <a:gd name="T1" fmla="*/ 49 h 753"/>
              <a:gd name="T2" fmla="*/ 563 w 754"/>
              <a:gd name="T3" fmla="*/ 49 h 753"/>
              <a:gd name="T4" fmla="*/ 448 w 754"/>
              <a:gd name="T5" fmla="*/ 6 h 753"/>
              <a:gd name="T6" fmla="*/ 385 w 754"/>
              <a:gd name="T7" fmla="*/ 0 h 753"/>
              <a:gd name="T8" fmla="*/ 377 w 754"/>
              <a:gd name="T9" fmla="*/ 0 h 753"/>
              <a:gd name="T10" fmla="*/ 377 w 754"/>
              <a:gd name="T11" fmla="*/ 97 h 753"/>
              <a:gd name="T12" fmla="*/ 385 w 754"/>
              <a:gd name="T13" fmla="*/ 97 h 753"/>
              <a:gd name="T14" fmla="*/ 385 w 754"/>
              <a:gd name="T15" fmla="*/ 97 h 753"/>
              <a:gd name="T16" fmla="*/ 656 w 754"/>
              <a:gd name="T17" fmla="*/ 376 h 753"/>
              <a:gd name="T18" fmla="*/ 656 w 754"/>
              <a:gd name="T19" fmla="*/ 381 h 753"/>
              <a:gd name="T20" fmla="*/ 377 w 754"/>
              <a:gd name="T21" fmla="*/ 655 h 753"/>
              <a:gd name="T22" fmla="*/ 98 w 754"/>
              <a:gd name="T23" fmla="*/ 388 h 753"/>
              <a:gd name="T24" fmla="*/ 98 w 754"/>
              <a:gd name="T25" fmla="*/ 388 h 753"/>
              <a:gd name="T26" fmla="*/ 98 w 754"/>
              <a:gd name="T27" fmla="*/ 381 h 753"/>
              <a:gd name="T28" fmla="*/ 1 w 754"/>
              <a:gd name="T29" fmla="*/ 381 h 753"/>
              <a:gd name="T30" fmla="*/ 0 w 754"/>
              <a:gd name="T31" fmla="*/ 388 h 753"/>
              <a:gd name="T32" fmla="*/ 0 w 754"/>
              <a:gd name="T33" fmla="*/ 388 h 753"/>
              <a:gd name="T34" fmla="*/ 49 w 754"/>
              <a:gd name="T35" fmla="*/ 562 h 753"/>
              <a:gd name="T36" fmla="*/ 49 w 754"/>
              <a:gd name="T37" fmla="*/ 562 h 753"/>
              <a:gd name="T38" fmla="*/ 377 w 754"/>
              <a:gd name="T39" fmla="*/ 753 h 753"/>
              <a:gd name="T40" fmla="*/ 754 w 754"/>
              <a:gd name="T41" fmla="*/ 381 h 753"/>
              <a:gd name="T42" fmla="*/ 754 w 754"/>
              <a:gd name="T43" fmla="*/ 381 h 753"/>
              <a:gd name="T44" fmla="*/ 754 w 754"/>
              <a:gd name="T45" fmla="*/ 376 h 753"/>
              <a:gd name="T46" fmla="*/ 563 w 754"/>
              <a:gd name="T47" fmla="*/ 49 h 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54" h="753">
                <a:moveTo>
                  <a:pt x="563" y="49"/>
                </a:moveTo>
                <a:cubicBezTo>
                  <a:pt x="563" y="49"/>
                  <a:pt x="563" y="49"/>
                  <a:pt x="563" y="49"/>
                </a:cubicBezTo>
                <a:cubicBezTo>
                  <a:pt x="528" y="29"/>
                  <a:pt x="489" y="14"/>
                  <a:pt x="448" y="6"/>
                </a:cubicBezTo>
                <a:cubicBezTo>
                  <a:pt x="428" y="2"/>
                  <a:pt x="407" y="0"/>
                  <a:pt x="385" y="0"/>
                </a:cubicBezTo>
                <a:cubicBezTo>
                  <a:pt x="382" y="0"/>
                  <a:pt x="380" y="0"/>
                  <a:pt x="377" y="0"/>
                </a:cubicBezTo>
                <a:cubicBezTo>
                  <a:pt x="377" y="97"/>
                  <a:pt x="377" y="97"/>
                  <a:pt x="377" y="97"/>
                </a:cubicBezTo>
                <a:cubicBezTo>
                  <a:pt x="380" y="97"/>
                  <a:pt x="382" y="97"/>
                  <a:pt x="385" y="97"/>
                </a:cubicBezTo>
                <a:cubicBezTo>
                  <a:pt x="385" y="97"/>
                  <a:pt x="385" y="97"/>
                  <a:pt x="385" y="97"/>
                </a:cubicBezTo>
                <a:cubicBezTo>
                  <a:pt x="536" y="102"/>
                  <a:pt x="656" y="225"/>
                  <a:pt x="656" y="376"/>
                </a:cubicBezTo>
                <a:cubicBezTo>
                  <a:pt x="656" y="378"/>
                  <a:pt x="656" y="379"/>
                  <a:pt x="656" y="381"/>
                </a:cubicBezTo>
                <a:cubicBezTo>
                  <a:pt x="654" y="533"/>
                  <a:pt x="530" y="655"/>
                  <a:pt x="377" y="655"/>
                </a:cubicBezTo>
                <a:cubicBezTo>
                  <a:pt x="227" y="655"/>
                  <a:pt x="105" y="537"/>
                  <a:pt x="98" y="388"/>
                </a:cubicBezTo>
                <a:cubicBezTo>
                  <a:pt x="98" y="388"/>
                  <a:pt x="98" y="388"/>
                  <a:pt x="98" y="388"/>
                </a:cubicBezTo>
                <a:cubicBezTo>
                  <a:pt x="98" y="386"/>
                  <a:pt x="98" y="383"/>
                  <a:pt x="98" y="381"/>
                </a:cubicBezTo>
                <a:cubicBezTo>
                  <a:pt x="1" y="381"/>
                  <a:pt x="1" y="381"/>
                  <a:pt x="1" y="381"/>
                </a:cubicBezTo>
                <a:cubicBezTo>
                  <a:pt x="1" y="383"/>
                  <a:pt x="1" y="386"/>
                  <a:pt x="0" y="388"/>
                </a:cubicBezTo>
                <a:cubicBezTo>
                  <a:pt x="0" y="388"/>
                  <a:pt x="0" y="388"/>
                  <a:pt x="0" y="388"/>
                </a:cubicBezTo>
                <a:cubicBezTo>
                  <a:pt x="2" y="452"/>
                  <a:pt x="20" y="511"/>
                  <a:pt x="49" y="562"/>
                </a:cubicBezTo>
                <a:cubicBezTo>
                  <a:pt x="49" y="562"/>
                  <a:pt x="49" y="562"/>
                  <a:pt x="49" y="562"/>
                </a:cubicBezTo>
                <a:cubicBezTo>
                  <a:pt x="114" y="676"/>
                  <a:pt x="237" y="753"/>
                  <a:pt x="377" y="753"/>
                </a:cubicBezTo>
                <a:cubicBezTo>
                  <a:pt x="584" y="753"/>
                  <a:pt x="751" y="587"/>
                  <a:pt x="754" y="381"/>
                </a:cubicBezTo>
                <a:cubicBezTo>
                  <a:pt x="754" y="381"/>
                  <a:pt x="754" y="381"/>
                  <a:pt x="754" y="381"/>
                </a:cubicBezTo>
                <a:cubicBezTo>
                  <a:pt x="754" y="379"/>
                  <a:pt x="754" y="378"/>
                  <a:pt x="754" y="376"/>
                </a:cubicBezTo>
                <a:cubicBezTo>
                  <a:pt x="754" y="236"/>
                  <a:pt x="677" y="113"/>
                  <a:pt x="563" y="49"/>
                </a:cubicBezTo>
                <a:close/>
              </a:path>
            </a:pathLst>
          </a:custGeom>
          <a:solidFill>
            <a:srgbClr val="C0CB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/>
          </a:p>
        </p:txBody>
      </p:sp>
      <p:sp>
        <p:nvSpPr>
          <p:cNvPr id="37" name="PA-任意多边形 100"/>
          <p:cNvSpPr/>
          <p:nvPr>
            <p:custDataLst>
              <p:tags r:id="rId7"/>
            </p:custDataLst>
          </p:nvPr>
        </p:nvSpPr>
        <p:spPr bwMode="auto">
          <a:xfrm>
            <a:off x="7650480" y="2430145"/>
            <a:ext cx="2712085" cy="903605"/>
          </a:xfrm>
          <a:custGeom>
            <a:avLst/>
            <a:gdLst>
              <a:gd name="T0" fmla="*/ 793 w 907"/>
              <a:gd name="T1" fmla="*/ 350 h 350"/>
              <a:gd name="T2" fmla="*/ 0 w 907"/>
              <a:gd name="T3" fmla="*/ 350 h 350"/>
              <a:gd name="T4" fmla="*/ 0 w 907"/>
              <a:gd name="T5" fmla="*/ 0 h 350"/>
              <a:gd name="T6" fmla="*/ 793 w 907"/>
              <a:gd name="T7" fmla="*/ 0 h 350"/>
              <a:gd name="T8" fmla="*/ 907 w 907"/>
              <a:gd name="T9" fmla="*/ 115 h 350"/>
              <a:gd name="T10" fmla="*/ 907 w 907"/>
              <a:gd name="T11" fmla="*/ 235 h 350"/>
              <a:gd name="T12" fmla="*/ 793 w 907"/>
              <a:gd name="T13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07" h="350">
                <a:moveTo>
                  <a:pt x="793" y="350"/>
                </a:moveTo>
                <a:cubicBezTo>
                  <a:pt x="0" y="350"/>
                  <a:pt x="0" y="350"/>
                  <a:pt x="0" y="350"/>
                </a:cubicBezTo>
                <a:cubicBezTo>
                  <a:pt x="0" y="0"/>
                  <a:pt x="0" y="0"/>
                  <a:pt x="0" y="0"/>
                </a:cubicBezTo>
                <a:cubicBezTo>
                  <a:pt x="793" y="0"/>
                  <a:pt x="793" y="0"/>
                  <a:pt x="793" y="0"/>
                </a:cubicBezTo>
                <a:cubicBezTo>
                  <a:pt x="856" y="0"/>
                  <a:pt x="907" y="52"/>
                  <a:pt x="907" y="115"/>
                </a:cubicBezTo>
                <a:cubicBezTo>
                  <a:pt x="907" y="235"/>
                  <a:pt x="907" y="235"/>
                  <a:pt x="907" y="235"/>
                </a:cubicBezTo>
                <a:cubicBezTo>
                  <a:pt x="907" y="298"/>
                  <a:pt x="856" y="350"/>
                  <a:pt x="793" y="350"/>
                </a:cubicBezTo>
                <a:close/>
              </a:path>
            </a:pathLst>
          </a:custGeom>
          <a:solidFill>
            <a:srgbClr val="C0CB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 dirty="0"/>
          </a:p>
        </p:txBody>
      </p:sp>
      <p:sp>
        <p:nvSpPr>
          <p:cNvPr id="38" name="PA-任意多边形 101"/>
          <p:cNvSpPr/>
          <p:nvPr>
            <p:custDataLst>
              <p:tags r:id="rId8"/>
            </p:custDataLst>
          </p:nvPr>
        </p:nvSpPr>
        <p:spPr bwMode="auto">
          <a:xfrm>
            <a:off x="1544320" y="2331085"/>
            <a:ext cx="2909570" cy="901065"/>
          </a:xfrm>
          <a:custGeom>
            <a:avLst/>
            <a:gdLst>
              <a:gd name="T0" fmla="*/ 115 w 908"/>
              <a:gd name="T1" fmla="*/ 0 h 349"/>
              <a:gd name="T2" fmla="*/ 908 w 908"/>
              <a:gd name="T3" fmla="*/ 0 h 349"/>
              <a:gd name="T4" fmla="*/ 908 w 908"/>
              <a:gd name="T5" fmla="*/ 349 h 349"/>
              <a:gd name="T6" fmla="*/ 115 w 908"/>
              <a:gd name="T7" fmla="*/ 349 h 349"/>
              <a:gd name="T8" fmla="*/ 0 w 908"/>
              <a:gd name="T9" fmla="*/ 234 h 349"/>
              <a:gd name="T10" fmla="*/ 0 w 908"/>
              <a:gd name="T11" fmla="*/ 114 h 349"/>
              <a:gd name="T12" fmla="*/ 115 w 908"/>
              <a:gd name="T13" fmla="*/ 0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08" h="349">
                <a:moveTo>
                  <a:pt x="115" y="0"/>
                </a:moveTo>
                <a:cubicBezTo>
                  <a:pt x="908" y="0"/>
                  <a:pt x="908" y="0"/>
                  <a:pt x="908" y="0"/>
                </a:cubicBezTo>
                <a:cubicBezTo>
                  <a:pt x="908" y="349"/>
                  <a:pt x="908" y="349"/>
                  <a:pt x="908" y="349"/>
                </a:cubicBezTo>
                <a:cubicBezTo>
                  <a:pt x="115" y="349"/>
                  <a:pt x="115" y="349"/>
                  <a:pt x="115" y="349"/>
                </a:cubicBezTo>
                <a:cubicBezTo>
                  <a:pt x="51" y="349"/>
                  <a:pt x="0" y="298"/>
                  <a:pt x="0" y="23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51"/>
                  <a:pt x="51" y="0"/>
                  <a:pt x="115" y="0"/>
                </a:cubicBezTo>
                <a:close/>
              </a:path>
            </a:pathLst>
          </a:custGeom>
          <a:solidFill>
            <a:srgbClr val="DCBB5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/>
          </a:p>
        </p:txBody>
      </p:sp>
      <p:sp>
        <p:nvSpPr>
          <p:cNvPr id="40" name="PA-任意多边形 103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4384675" y="2151380"/>
            <a:ext cx="1628140" cy="1470025"/>
          </a:xfrm>
          <a:custGeom>
            <a:avLst/>
            <a:gdLst>
              <a:gd name="T0" fmla="*/ 271 w 558"/>
              <a:gd name="T1" fmla="*/ 0 h 558"/>
              <a:gd name="T2" fmla="*/ 0 w 558"/>
              <a:gd name="T3" fmla="*/ 267 h 558"/>
              <a:gd name="T4" fmla="*/ 0 w 558"/>
              <a:gd name="T5" fmla="*/ 279 h 558"/>
              <a:gd name="T6" fmla="*/ 0 w 558"/>
              <a:gd name="T7" fmla="*/ 291 h 558"/>
              <a:gd name="T8" fmla="*/ 279 w 558"/>
              <a:gd name="T9" fmla="*/ 558 h 558"/>
              <a:gd name="T10" fmla="*/ 558 w 558"/>
              <a:gd name="T11" fmla="*/ 279 h 558"/>
              <a:gd name="T12" fmla="*/ 287 w 558"/>
              <a:gd name="T13" fmla="*/ 0 h 558"/>
              <a:gd name="T14" fmla="*/ 279 w 558"/>
              <a:gd name="T15" fmla="*/ 0 h 558"/>
              <a:gd name="T16" fmla="*/ 271 w 558"/>
              <a:gd name="T17" fmla="*/ 0 h 558"/>
              <a:gd name="T18" fmla="*/ 340 w 558"/>
              <a:gd name="T19" fmla="*/ 113 h 558"/>
              <a:gd name="T20" fmla="*/ 344 w 558"/>
              <a:gd name="T21" fmla="*/ 115 h 558"/>
              <a:gd name="T22" fmla="*/ 352 w 558"/>
              <a:gd name="T23" fmla="*/ 118 h 558"/>
              <a:gd name="T24" fmla="*/ 360 w 558"/>
              <a:gd name="T25" fmla="*/ 122 h 558"/>
              <a:gd name="T26" fmla="*/ 367 w 558"/>
              <a:gd name="T27" fmla="*/ 126 h 558"/>
              <a:gd name="T28" fmla="*/ 374 w 558"/>
              <a:gd name="T29" fmla="*/ 130 h 558"/>
              <a:gd name="T30" fmla="*/ 381 w 558"/>
              <a:gd name="T31" fmla="*/ 135 h 558"/>
              <a:gd name="T32" fmla="*/ 388 w 558"/>
              <a:gd name="T33" fmla="*/ 140 h 558"/>
              <a:gd name="T34" fmla="*/ 395 w 558"/>
              <a:gd name="T35" fmla="*/ 146 h 558"/>
              <a:gd name="T36" fmla="*/ 456 w 558"/>
              <a:gd name="T37" fmla="*/ 279 h 558"/>
              <a:gd name="T38" fmla="*/ 279 w 558"/>
              <a:gd name="T39" fmla="*/ 456 h 558"/>
              <a:gd name="T40" fmla="*/ 102 w 558"/>
              <a:gd name="T41" fmla="*/ 279 h 558"/>
              <a:gd name="T42" fmla="*/ 163 w 558"/>
              <a:gd name="T43" fmla="*/ 146 h 558"/>
              <a:gd name="T44" fmla="*/ 170 w 558"/>
              <a:gd name="T45" fmla="*/ 140 h 558"/>
              <a:gd name="T46" fmla="*/ 177 w 558"/>
              <a:gd name="T47" fmla="*/ 135 h 558"/>
              <a:gd name="T48" fmla="*/ 184 w 558"/>
              <a:gd name="T49" fmla="*/ 130 h 558"/>
              <a:gd name="T50" fmla="*/ 187 w 558"/>
              <a:gd name="T51" fmla="*/ 128 h 558"/>
              <a:gd name="T52" fmla="*/ 198 w 558"/>
              <a:gd name="T53" fmla="*/ 122 h 558"/>
              <a:gd name="T54" fmla="*/ 206 w 558"/>
              <a:gd name="T55" fmla="*/ 118 h 558"/>
              <a:gd name="T56" fmla="*/ 279 w 558"/>
              <a:gd name="T57" fmla="*/ 102 h 558"/>
              <a:gd name="T58" fmla="*/ 340 w 558"/>
              <a:gd name="T59" fmla="*/ 113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58" h="558">
                <a:moveTo>
                  <a:pt x="271" y="0"/>
                </a:moveTo>
                <a:cubicBezTo>
                  <a:pt x="125" y="4"/>
                  <a:pt x="6" y="121"/>
                  <a:pt x="0" y="267"/>
                </a:cubicBezTo>
                <a:cubicBezTo>
                  <a:pt x="0" y="271"/>
                  <a:pt x="0" y="275"/>
                  <a:pt x="0" y="279"/>
                </a:cubicBezTo>
                <a:cubicBezTo>
                  <a:pt x="0" y="283"/>
                  <a:pt x="0" y="287"/>
                  <a:pt x="0" y="291"/>
                </a:cubicBezTo>
                <a:cubicBezTo>
                  <a:pt x="7" y="440"/>
                  <a:pt x="129" y="558"/>
                  <a:pt x="279" y="558"/>
                </a:cubicBezTo>
                <a:cubicBezTo>
                  <a:pt x="433" y="558"/>
                  <a:pt x="558" y="433"/>
                  <a:pt x="558" y="279"/>
                </a:cubicBezTo>
                <a:cubicBezTo>
                  <a:pt x="558" y="128"/>
                  <a:pt x="437" y="4"/>
                  <a:pt x="287" y="0"/>
                </a:cubicBezTo>
                <a:cubicBezTo>
                  <a:pt x="284" y="0"/>
                  <a:pt x="282" y="0"/>
                  <a:pt x="279" y="0"/>
                </a:cubicBezTo>
                <a:cubicBezTo>
                  <a:pt x="276" y="0"/>
                  <a:pt x="274" y="0"/>
                  <a:pt x="271" y="0"/>
                </a:cubicBezTo>
                <a:close/>
                <a:moveTo>
                  <a:pt x="340" y="113"/>
                </a:moveTo>
                <a:cubicBezTo>
                  <a:pt x="341" y="114"/>
                  <a:pt x="343" y="114"/>
                  <a:pt x="344" y="115"/>
                </a:cubicBezTo>
                <a:cubicBezTo>
                  <a:pt x="347" y="116"/>
                  <a:pt x="349" y="117"/>
                  <a:pt x="352" y="118"/>
                </a:cubicBezTo>
                <a:cubicBezTo>
                  <a:pt x="354" y="119"/>
                  <a:pt x="357" y="120"/>
                  <a:pt x="360" y="122"/>
                </a:cubicBezTo>
                <a:cubicBezTo>
                  <a:pt x="362" y="123"/>
                  <a:pt x="365" y="124"/>
                  <a:pt x="367" y="126"/>
                </a:cubicBezTo>
                <a:cubicBezTo>
                  <a:pt x="370" y="127"/>
                  <a:pt x="372" y="129"/>
                  <a:pt x="374" y="130"/>
                </a:cubicBezTo>
                <a:cubicBezTo>
                  <a:pt x="377" y="132"/>
                  <a:pt x="379" y="133"/>
                  <a:pt x="381" y="135"/>
                </a:cubicBezTo>
                <a:cubicBezTo>
                  <a:pt x="384" y="137"/>
                  <a:pt x="386" y="138"/>
                  <a:pt x="388" y="140"/>
                </a:cubicBezTo>
                <a:cubicBezTo>
                  <a:pt x="390" y="142"/>
                  <a:pt x="393" y="144"/>
                  <a:pt x="395" y="146"/>
                </a:cubicBezTo>
                <a:cubicBezTo>
                  <a:pt x="432" y="178"/>
                  <a:pt x="456" y="226"/>
                  <a:pt x="456" y="279"/>
                </a:cubicBezTo>
                <a:cubicBezTo>
                  <a:pt x="456" y="377"/>
                  <a:pt x="377" y="456"/>
                  <a:pt x="279" y="456"/>
                </a:cubicBezTo>
                <a:cubicBezTo>
                  <a:pt x="181" y="456"/>
                  <a:pt x="102" y="377"/>
                  <a:pt x="102" y="279"/>
                </a:cubicBezTo>
                <a:cubicBezTo>
                  <a:pt x="102" y="226"/>
                  <a:pt x="126" y="178"/>
                  <a:pt x="163" y="146"/>
                </a:cubicBezTo>
                <a:cubicBezTo>
                  <a:pt x="165" y="144"/>
                  <a:pt x="168" y="142"/>
                  <a:pt x="170" y="140"/>
                </a:cubicBezTo>
                <a:cubicBezTo>
                  <a:pt x="172" y="138"/>
                  <a:pt x="174" y="137"/>
                  <a:pt x="177" y="135"/>
                </a:cubicBezTo>
                <a:cubicBezTo>
                  <a:pt x="179" y="133"/>
                  <a:pt x="181" y="132"/>
                  <a:pt x="184" y="130"/>
                </a:cubicBezTo>
                <a:cubicBezTo>
                  <a:pt x="185" y="129"/>
                  <a:pt x="186" y="129"/>
                  <a:pt x="187" y="128"/>
                </a:cubicBezTo>
                <a:cubicBezTo>
                  <a:pt x="191" y="126"/>
                  <a:pt x="195" y="124"/>
                  <a:pt x="198" y="122"/>
                </a:cubicBezTo>
                <a:cubicBezTo>
                  <a:pt x="201" y="120"/>
                  <a:pt x="204" y="119"/>
                  <a:pt x="206" y="118"/>
                </a:cubicBezTo>
                <a:cubicBezTo>
                  <a:pt x="228" y="108"/>
                  <a:pt x="253" y="102"/>
                  <a:pt x="279" y="102"/>
                </a:cubicBezTo>
                <a:cubicBezTo>
                  <a:pt x="300" y="102"/>
                  <a:pt x="321" y="106"/>
                  <a:pt x="340" y="113"/>
                </a:cubicBezTo>
                <a:close/>
              </a:path>
            </a:pathLst>
          </a:custGeom>
          <a:solidFill>
            <a:srgbClr val="DCBB5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/>
          </a:p>
        </p:txBody>
      </p:sp>
      <p:sp>
        <p:nvSpPr>
          <p:cNvPr id="42" name="PA-任意多边形 105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6129011" y="2142301"/>
            <a:ext cx="1482603" cy="1480044"/>
          </a:xfrm>
          <a:custGeom>
            <a:avLst/>
            <a:gdLst>
              <a:gd name="T0" fmla="*/ 271 w 558"/>
              <a:gd name="T1" fmla="*/ 0 h 558"/>
              <a:gd name="T2" fmla="*/ 0 w 558"/>
              <a:gd name="T3" fmla="*/ 267 h 558"/>
              <a:gd name="T4" fmla="*/ 0 w 558"/>
              <a:gd name="T5" fmla="*/ 279 h 558"/>
              <a:gd name="T6" fmla="*/ 0 w 558"/>
              <a:gd name="T7" fmla="*/ 291 h 558"/>
              <a:gd name="T8" fmla="*/ 279 w 558"/>
              <a:gd name="T9" fmla="*/ 558 h 558"/>
              <a:gd name="T10" fmla="*/ 558 w 558"/>
              <a:gd name="T11" fmla="*/ 279 h 558"/>
              <a:gd name="T12" fmla="*/ 287 w 558"/>
              <a:gd name="T13" fmla="*/ 0 h 558"/>
              <a:gd name="T14" fmla="*/ 279 w 558"/>
              <a:gd name="T15" fmla="*/ 0 h 558"/>
              <a:gd name="T16" fmla="*/ 271 w 558"/>
              <a:gd name="T17" fmla="*/ 0 h 558"/>
              <a:gd name="T18" fmla="*/ 340 w 558"/>
              <a:gd name="T19" fmla="*/ 113 h 558"/>
              <a:gd name="T20" fmla="*/ 344 w 558"/>
              <a:gd name="T21" fmla="*/ 114 h 558"/>
              <a:gd name="T22" fmla="*/ 352 w 558"/>
              <a:gd name="T23" fmla="*/ 118 h 558"/>
              <a:gd name="T24" fmla="*/ 360 w 558"/>
              <a:gd name="T25" fmla="*/ 121 h 558"/>
              <a:gd name="T26" fmla="*/ 367 w 558"/>
              <a:gd name="T27" fmla="*/ 125 h 558"/>
              <a:gd name="T28" fmla="*/ 374 w 558"/>
              <a:gd name="T29" fmla="*/ 130 h 558"/>
              <a:gd name="T30" fmla="*/ 381 w 558"/>
              <a:gd name="T31" fmla="*/ 135 h 558"/>
              <a:gd name="T32" fmla="*/ 388 w 558"/>
              <a:gd name="T33" fmla="*/ 140 h 558"/>
              <a:gd name="T34" fmla="*/ 395 w 558"/>
              <a:gd name="T35" fmla="*/ 145 h 558"/>
              <a:gd name="T36" fmla="*/ 456 w 558"/>
              <a:gd name="T37" fmla="*/ 279 h 558"/>
              <a:gd name="T38" fmla="*/ 279 w 558"/>
              <a:gd name="T39" fmla="*/ 456 h 558"/>
              <a:gd name="T40" fmla="*/ 102 w 558"/>
              <a:gd name="T41" fmla="*/ 279 h 558"/>
              <a:gd name="T42" fmla="*/ 163 w 558"/>
              <a:gd name="T43" fmla="*/ 145 h 558"/>
              <a:gd name="T44" fmla="*/ 170 w 558"/>
              <a:gd name="T45" fmla="*/ 140 h 558"/>
              <a:gd name="T46" fmla="*/ 177 w 558"/>
              <a:gd name="T47" fmla="*/ 135 h 558"/>
              <a:gd name="T48" fmla="*/ 184 w 558"/>
              <a:gd name="T49" fmla="*/ 130 h 558"/>
              <a:gd name="T50" fmla="*/ 187 w 558"/>
              <a:gd name="T51" fmla="*/ 128 h 558"/>
              <a:gd name="T52" fmla="*/ 198 w 558"/>
              <a:gd name="T53" fmla="*/ 121 h 558"/>
              <a:gd name="T54" fmla="*/ 206 w 558"/>
              <a:gd name="T55" fmla="*/ 118 h 558"/>
              <a:gd name="T56" fmla="*/ 279 w 558"/>
              <a:gd name="T57" fmla="*/ 102 h 558"/>
              <a:gd name="T58" fmla="*/ 340 w 558"/>
              <a:gd name="T59" fmla="*/ 113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58" h="558">
                <a:moveTo>
                  <a:pt x="271" y="0"/>
                </a:moveTo>
                <a:cubicBezTo>
                  <a:pt x="125" y="4"/>
                  <a:pt x="6" y="121"/>
                  <a:pt x="0" y="267"/>
                </a:cubicBezTo>
                <a:cubicBezTo>
                  <a:pt x="0" y="271"/>
                  <a:pt x="0" y="275"/>
                  <a:pt x="0" y="279"/>
                </a:cubicBezTo>
                <a:cubicBezTo>
                  <a:pt x="0" y="283"/>
                  <a:pt x="0" y="287"/>
                  <a:pt x="0" y="291"/>
                </a:cubicBezTo>
                <a:cubicBezTo>
                  <a:pt x="7" y="440"/>
                  <a:pt x="129" y="558"/>
                  <a:pt x="279" y="558"/>
                </a:cubicBezTo>
                <a:cubicBezTo>
                  <a:pt x="433" y="558"/>
                  <a:pt x="558" y="433"/>
                  <a:pt x="558" y="279"/>
                </a:cubicBezTo>
                <a:cubicBezTo>
                  <a:pt x="558" y="127"/>
                  <a:pt x="437" y="4"/>
                  <a:pt x="287" y="0"/>
                </a:cubicBezTo>
                <a:cubicBezTo>
                  <a:pt x="284" y="0"/>
                  <a:pt x="282" y="0"/>
                  <a:pt x="279" y="0"/>
                </a:cubicBezTo>
                <a:cubicBezTo>
                  <a:pt x="276" y="0"/>
                  <a:pt x="274" y="0"/>
                  <a:pt x="271" y="0"/>
                </a:cubicBezTo>
                <a:close/>
                <a:moveTo>
                  <a:pt x="340" y="113"/>
                </a:moveTo>
                <a:cubicBezTo>
                  <a:pt x="341" y="113"/>
                  <a:pt x="343" y="114"/>
                  <a:pt x="344" y="114"/>
                </a:cubicBezTo>
                <a:cubicBezTo>
                  <a:pt x="347" y="115"/>
                  <a:pt x="349" y="116"/>
                  <a:pt x="352" y="118"/>
                </a:cubicBezTo>
                <a:cubicBezTo>
                  <a:pt x="354" y="119"/>
                  <a:pt x="357" y="120"/>
                  <a:pt x="360" y="121"/>
                </a:cubicBezTo>
                <a:cubicBezTo>
                  <a:pt x="362" y="123"/>
                  <a:pt x="365" y="124"/>
                  <a:pt x="367" y="125"/>
                </a:cubicBezTo>
                <a:cubicBezTo>
                  <a:pt x="370" y="127"/>
                  <a:pt x="372" y="128"/>
                  <a:pt x="374" y="130"/>
                </a:cubicBezTo>
                <a:cubicBezTo>
                  <a:pt x="377" y="131"/>
                  <a:pt x="379" y="133"/>
                  <a:pt x="381" y="135"/>
                </a:cubicBezTo>
                <a:cubicBezTo>
                  <a:pt x="384" y="136"/>
                  <a:pt x="386" y="138"/>
                  <a:pt x="388" y="140"/>
                </a:cubicBezTo>
                <a:cubicBezTo>
                  <a:pt x="390" y="142"/>
                  <a:pt x="393" y="143"/>
                  <a:pt x="395" y="145"/>
                </a:cubicBezTo>
                <a:cubicBezTo>
                  <a:pt x="432" y="178"/>
                  <a:pt x="456" y="226"/>
                  <a:pt x="456" y="279"/>
                </a:cubicBezTo>
                <a:cubicBezTo>
                  <a:pt x="456" y="377"/>
                  <a:pt x="377" y="456"/>
                  <a:pt x="279" y="456"/>
                </a:cubicBezTo>
                <a:cubicBezTo>
                  <a:pt x="181" y="456"/>
                  <a:pt x="102" y="377"/>
                  <a:pt x="102" y="279"/>
                </a:cubicBezTo>
                <a:cubicBezTo>
                  <a:pt x="102" y="226"/>
                  <a:pt x="126" y="178"/>
                  <a:pt x="163" y="145"/>
                </a:cubicBezTo>
                <a:cubicBezTo>
                  <a:pt x="165" y="143"/>
                  <a:pt x="168" y="142"/>
                  <a:pt x="170" y="140"/>
                </a:cubicBezTo>
                <a:cubicBezTo>
                  <a:pt x="172" y="138"/>
                  <a:pt x="174" y="136"/>
                  <a:pt x="177" y="135"/>
                </a:cubicBezTo>
                <a:cubicBezTo>
                  <a:pt x="179" y="133"/>
                  <a:pt x="181" y="131"/>
                  <a:pt x="184" y="130"/>
                </a:cubicBezTo>
                <a:cubicBezTo>
                  <a:pt x="185" y="129"/>
                  <a:pt x="186" y="128"/>
                  <a:pt x="187" y="128"/>
                </a:cubicBezTo>
                <a:cubicBezTo>
                  <a:pt x="191" y="125"/>
                  <a:pt x="195" y="123"/>
                  <a:pt x="198" y="121"/>
                </a:cubicBezTo>
                <a:cubicBezTo>
                  <a:pt x="201" y="120"/>
                  <a:pt x="204" y="119"/>
                  <a:pt x="206" y="118"/>
                </a:cubicBezTo>
                <a:cubicBezTo>
                  <a:pt x="228" y="108"/>
                  <a:pt x="253" y="102"/>
                  <a:pt x="279" y="102"/>
                </a:cubicBezTo>
                <a:cubicBezTo>
                  <a:pt x="300" y="102"/>
                  <a:pt x="321" y="106"/>
                  <a:pt x="340" y="113"/>
                </a:cubicBezTo>
                <a:close/>
              </a:path>
            </a:pathLst>
          </a:custGeom>
          <a:solidFill>
            <a:srgbClr val="C0CB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/>
          </a:p>
        </p:txBody>
      </p:sp>
      <p:sp>
        <p:nvSpPr>
          <p:cNvPr id="50" name="PA-文本框 49"/>
          <p:cNvSpPr txBox="1"/>
          <p:nvPr>
            <p:custDataLst>
              <p:tags r:id="rId11"/>
            </p:custDataLst>
          </p:nvPr>
        </p:nvSpPr>
        <p:spPr>
          <a:xfrm>
            <a:off x="2415929" y="2430050"/>
            <a:ext cx="1728000" cy="417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spc="3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WEP</a:t>
            </a:r>
          </a:p>
        </p:txBody>
      </p:sp>
      <p:sp>
        <p:nvSpPr>
          <p:cNvPr id="54" name="PA-文本框 53"/>
          <p:cNvSpPr txBox="1"/>
          <p:nvPr>
            <p:custDataLst>
              <p:tags r:id="rId12"/>
            </p:custDataLst>
          </p:nvPr>
        </p:nvSpPr>
        <p:spPr>
          <a:xfrm>
            <a:off x="7454900" y="2512060"/>
            <a:ext cx="3378200" cy="417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spc="3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WPA/WPA2</a:t>
            </a:r>
          </a:p>
        </p:txBody>
      </p:sp>
      <p:sp>
        <p:nvSpPr>
          <p:cNvPr id="55" name="PA-任意多边形 103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4432284" y="3841179"/>
            <a:ext cx="1461961" cy="1460699"/>
          </a:xfrm>
          <a:custGeom>
            <a:avLst/>
            <a:gdLst>
              <a:gd name="T0" fmla="*/ 271 w 558"/>
              <a:gd name="T1" fmla="*/ 0 h 558"/>
              <a:gd name="T2" fmla="*/ 0 w 558"/>
              <a:gd name="T3" fmla="*/ 267 h 558"/>
              <a:gd name="T4" fmla="*/ 0 w 558"/>
              <a:gd name="T5" fmla="*/ 279 h 558"/>
              <a:gd name="T6" fmla="*/ 0 w 558"/>
              <a:gd name="T7" fmla="*/ 291 h 558"/>
              <a:gd name="T8" fmla="*/ 279 w 558"/>
              <a:gd name="T9" fmla="*/ 558 h 558"/>
              <a:gd name="T10" fmla="*/ 558 w 558"/>
              <a:gd name="T11" fmla="*/ 279 h 558"/>
              <a:gd name="T12" fmla="*/ 287 w 558"/>
              <a:gd name="T13" fmla="*/ 0 h 558"/>
              <a:gd name="T14" fmla="*/ 279 w 558"/>
              <a:gd name="T15" fmla="*/ 0 h 558"/>
              <a:gd name="T16" fmla="*/ 271 w 558"/>
              <a:gd name="T17" fmla="*/ 0 h 558"/>
              <a:gd name="T18" fmla="*/ 340 w 558"/>
              <a:gd name="T19" fmla="*/ 113 h 558"/>
              <a:gd name="T20" fmla="*/ 344 w 558"/>
              <a:gd name="T21" fmla="*/ 115 h 558"/>
              <a:gd name="T22" fmla="*/ 352 w 558"/>
              <a:gd name="T23" fmla="*/ 118 h 558"/>
              <a:gd name="T24" fmla="*/ 360 w 558"/>
              <a:gd name="T25" fmla="*/ 122 h 558"/>
              <a:gd name="T26" fmla="*/ 367 w 558"/>
              <a:gd name="T27" fmla="*/ 126 h 558"/>
              <a:gd name="T28" fmla="*/ 374 w 558"/>
              <a:gd name="T29" fmla="*/ 130 h 558"/>
              <a:gd name="T30" fmla="*/ 381 w 558"/>
              <a:gd name="T31" fmla="*/ 135 h 558"/>
              <a:gd name="T32" fmla="*/ 388 w 558"/>
              <a:gd name="T33" fmla="*/ 140 h 558"/>
              <a:gd name="T34" fmla="*/ 395 w 558"/>
              <a:gd name="T35" fmla="*/ 146 h 558"/>
              <a:gd name="T36" fmla="*/ 456 w 558"/>
              <a:gd name="T37" fmla="*/ 279 h 558"/>
              <a:gd name="T38" fmla="*/ 279 w 558"/>
              <a:gd name="T39" fmla="*/ 456 h 558"/>
              <a:gd name="T40" fmla="*/ 102 w 558"/>
              <a:gd name="T41" fmla="*/ 279 h 558"/>
              <a:gd name="T42" fmla="*/ 163 w 558"/>
              <a:gd name="T43" fmla="*/ 146 h 558"/>
              <a:gd name="T44" fmla="*/ 170 w 558"/>
              <a:gd name="T45" fmla="*/ 140 h 558"/>
              <a:gd name="T46" fmla="*/ 177 w 558"/>
              <a:gd name="T47" fmla="*/ 135 h 558"/>
              <a:gd name="T48" fmla="*/ 184 w 558"/>
              <a:gd name="T49" fmla="*/ 130 h 558"/>
              <a:gd name="T50" fmla="*/ 187 w 558"/>
              <a:gd name="T51" fmla="*/ 128 h 558"/>
              <a:gd name="T52" fmla="*/ 198 w 558"/>
              <a:gd name="T53" fmla="*/ 122 h 558"/>
              <a:gd name="T54" fmla="*/ 206 w 558"/>
              <a:gd name="T55" fmla="*/ 118 h 558"/>
              <a:gd name="T56" fmla="*/ 279 w 558"/>
              <a:gd name="T57" fmla="*/ 102 h 558"/>
              <a:gd name="T58" fmla="*/ 340 w 558"/>
              <a:gd name="T59" fmla="*/ 113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58" h="558">
                <a:moveTo>
                  <a:pt x="271" y="0"/>
                </a:moveTo>
                <a:cubicBezTo>
                  <a:pt x="125" y="4"/>
                  <a:pt x="6" y="121"/>
                  <a:pt x="0" y="267"/>
                </a:cubicBezTo>
                <a:cubicBezTo>
                  <a:pt x="0" y="271"/>
                  <a:pt x="0" y="275"/>
                  <a:pt x="0" y="279"/>
                </a:cubicBezTo>
                <a:cubicBezTo>
                  <a:pt x="0" y="283"/>
                  <a:pt x="0" y="287"/>
                  <a:pt x="0" y="291"/>
                </a:cubicBezTo>
                <a:cubicBezTo>
                  <a:pt x="7" y="440"/>
                  <a:pt x="129" y="558"/>
                  <a:pt x="279" y="558"/>
                </a:cubicBezTo>
                <a:cubicBezTo>
                  <a:pt x="433" y="558"/>
                  <a:pt x="558" y="433"/>
                  <a:pt x="558" y="279"/>
                </a:cubicBezTo>
                <a:cubicBezTo>
                  <a:pt x="558" y="128"/>
                  <a:pt x="437" y="4"/>
                  <a:pt x="287" y="0"/>
                </a:cubicBezTo>
                <a:cubicBezTo>
                  <a:pt x="284" y="0"/>
                  <a:pt x="282" y="0"/>
                  <a:pt x="279" y="0"/>
                </a:cubicBezTo>
                <a:cubicBezTo>
                  <a:pt x="276" y="0"/>
                  <a:pt x="274" y="0"/>
                  <a:pt x="271" y="0"/>
                </a:cubicBezTo>
                <a:close/>
                <a:moveTo>
                  <a:pt x="340" y="113"/>
                </a:moveTo>
                <a:cubicBezTo>
                  <a:pt x="341" y="114"/>
                  <a:pt x="343" y="114"/>
                  <a:pt x="344" y="115"/>
                </a:cubicBezTo>
                <a:cubicBezTo>
                  <a:pt x="347" y="116"/>
                  <a:pt x="349" y="117"/>
                  <a:pt x="352" y="118"/>
                </a:cubicBezTo>
                <a:cubicBezTo>
                  <a:pt x="354" y="119"/>
                  <a:pt x="357" y="120"/>
                  <a:pt x="360" y="122"/>
                </a:cubicBezTo>
                <a:cubicBezTo>
                  <a:pt x="362" y="123"/>
                  <a:pt x="365" y="124"/>
                  <a:pt x="367" y="126"/>
                </a:cubicBezTo>
                <a:cubicBezTo>
                  <a:pt x="370" y="127"/>
                  <a:pt x="372" y="129"/>
                  <a:pt x="374" y="130"/>
                </a:cubicBezTo>
                <a:cubicBezTo>
                  <a:pt x="377" y="132"/>
                  <a:pt x="379" y="133"/>
                  <a:pt x="381" y="135"/>
                </a:cubicBezTo>
                <a:cubicBezTo>
                  <a:pt x="384" y="137"/>
                  <a:pt x="386" y="138"/>
                  <a:pt x="388" y="140"/>
                </a:cubicBezTo>
                <a:cubicBezTo>
                  <a:pt x="390" y="142"/>
                  <a:pt x="393" y="144"/>
                  <a:pt x="395" y="146"/>
                </a:cubicBezTo>
                <a:cubicBezTo>
                  <a:pt x="432" y="178"/>
                  <a:pt x="456" y="226"/>
                  <a:pt x="456" y="279"/>
                </a:cubicBezTo>
                <a:cubicBezTo>
                  <a:pt x="456" y="377"/>
                  <a:pt x="377" y="456"/>
                  <a:pt x="279" y="456"/>
                </a:cubicBezTo>
                <a:cubicBezTo>
                  <a:pt x="181" y="456"/>
                  <a:pt x="102" y="377"/>
                  <a:pt x="102" y="279"/>
                </a:cubicBezTo>
                <a:cubicBezTo>
                  <a:pt x="102" y="226"/>
                  <a:pt x="126" y="178"/>
                  <a:pt x="163" y="146"/>
                </a:cubicBezTo>
                <a:cubicBezTo>
                  <a:pt x="165" y="144"/>
                  <a:pt x="168" y="142"/>
                  <a:pt x="170" y="140"/>
                </a:cubicBezTo>
                <a:cubicBezTo>
                  <a:pt x="172" y="138"/>
                  <a:pt x="174" y="137"/>
                  <a:pt x="177" y="135"/>
                </a:cubicBezTo>
                <a:cubicBezTo>
                  <a:pt x="179" y="133"/>
                  <a:pt x="181" y="132"/>
                  <a:pt x="184" y="130"/>
                </a:cubicBezTo>
                <a:cubicBezTo>
                  <a:pt x="185" y="129"/>
                  <a:pt x="186" y="129"/>
                  <a:pt x="187" y="128"/>
                </a:cubicBezTo>
                <a:cubicBezTo>
                  <a:pt x="191" y="126"/>
                  <a:pt x="195" y="124"/>
                  <a:pt x="198" y="122"/>
                </a:cubicBezTo>
                <a:cubicBezTo>
                  <a:pt x="201" y="120"/>
                  <a:pt x="204" y="119"/>
                  <a:pt x="206" y="118"/>
                </a:cubicBezTo>
                <a:cubicBezTo>
                  <a:pt x="228" y="108"/>
                  <a:pt x="253" y="102"/>
                  <a:pt x="279" y="102"/>
                </a:cubicBezTo>
                <a:cubicBezTo>
                  <a:pt x="300" y="102"/>
                  <a:pt x="321" y="106"/>
                  <a:pt x="340" y="113"/>
                </a:cubicBezTo>
                <a:close/>
              </a:path>
            </a:pathLst>
          </a:custGeom>
          <a:solidFill>
            <a:srgbClr val="F5AA2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/>
          </a:p>
        </p:txBody>
      </p:sp>
      <p:sp>
        <p:nvSpPr>
          <p:cNvPr id="46" name="PA-空心符 45"/>
          <p:cNvSpPr/>
          <p:nvPr>
            <p:custDataLst>
              <p:tags r:id="rId14"/>
            </p:custDataLst>
          </p:nvPr>
        </p:nvSpPr>
        <p:spPr>
          <a:xfrm>
            <a:off x="6407805" y="1196268"/>
            <a:ext cx="950403" cy="945705"/>
          </a:xfrm>
          <a:prstGeom prst="blockArc">
            <a:avLst>
              <a:gd name="adj1" fmla="val 5414743"/>
              <a:gd name="adj2" fmla="val 16166555"/>
              <a:gd name="adj3" fmla="val 24435"/>
            </a:avLst>
          </a:prstGeom>
          <a:solidFill>
            <a:srgbClr val="C0CB71"/>
          </a:solidFill>
          <a:ln>
            <a:noFill/>
          </a:ln>
        </p:spPr>
        <p:style>
          <a:lnRef idx="2">
            <a:srgbClr val="F5AA2E">
              <a:shade val="50000"/>
            </a:srgbClr>
          </a:lnRef>
          <a:fillRef idx="1">
            <a:srgbClr val="F5AA2E"/>
          </a:fillRef>
          <a:effectRef idx="0">
            <a:srgbClr val="F5AA2E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ysClr val="windowText" lastClr="000000"/>
              </a:solidFill>
            </a:endParaRPr>
          </a:p>
        </p:txBody>
      </p:sp>
      <p:pic>
        <p:nvPicPr>
          <p:cNvPr id="11" name="图形 7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803263" y="4211528"/>
            <a:ext cx="720000" cy="720000"/>
          </a:xfrm>
          <a:prstGeom prst="rect">
            <a:avLst/>
          </a:prstGeom>
        </p:spPr>
      </p:pic>
      <p:pic>
        <p:nvPicPr>
          <p:cNvPr id="12" name="图形 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7824" y="2512199"/>
            <a:ext cx="720000" cy="720000"/>
          </a:xfrm>
          <a:prstGeom prst="rect">
            <a:avLst/>
          </a:prstGeom>
        </p:spPr>
      </p:pic>
      <p:pic>
        <p:nvPicPr>
          <p:cNvPr id="34" name="图形 3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558312" y="2570321"/>
            <a:ext cx="624000" cy="624000"/>
          </a:xfrm>
          <a:prstGeom prst="rect">
            <a:avLst/>
          </a:prstGeom>
        </p:spPr>
      </p:pic>
      <p:sp>
        <p:nvSpPr>
          <p:cNvPr id="13" name="PA-任意多边形 96"/>
          <p:cNvSpPr/>
          <p:nvPr>
            <p:custDataLst>
              <p:tags r:id="rId18"/>
            </p:custDataLst>
          </p:nvPr>
        </p:nvSpPr>
        <p:spPr bwMode="auto">
          <a:xfrm>
            <a:off x="2285934" y="3600432"/>
            <a:ext cx="3851532" cy="1946929"/>
          </a:xfrm>
          <a:custGeom>
            <a:avLst/>
            <a:gdLst>
              <a:gd name="T0" fmla="*/ 1300 w 1490"/>
              <a:gd name="T1" fmla="*/ 49 h 754"/>
              <a:gd name="T2" fmla="*/ 1122 w 1490"/>
              <a:gd name="T3" fmla="*/ 0 h 754"/>
              <a:gd name="T4" fmla="*/ 1114 w 1490"/>
              <a:gd name="T5" fmla="*/ 0 h 754"/>
              <a:gd name="T6" fmla="*/ 1114 w 1490"/>
              <a:gd name="T7" fmla="*/ 98 h 754"/>
              <a:gd name="T8" fmla="*/ 1122 w 1490"/>
              <a:gd name="T9" fmla="*/ 98 h 754"/>
              <a:gd name="T10" fmla="*/ 1393 w 1490"/>
              <a:gd name="T11" fmla="*/ 377 h 754"/>
              <a:gd name="T12" fmla="*/ 1114 w 1490"/>
              <a:gd name="T13" fmla="*/ 656 h 754"/>
              <a:gd name="T14" fmla="*/ 1114 w 1490"/>
              <a:gd name="T15" fmla="*/ 656 h 754"/>
              <a:gd name="T16" fmla="*/ 1114 w 1490"/>
              <a:gd name="T17" fmla="*/ 656 h 754"/>
              <a:gd name="T18" fmla="*/ 1114 w 1490"/>
              <a:gd name="T19" fmla="*/ 656 h 754"/>
              <a:gd name="T20" fmla="*/ 835 w 1490"/>
              <a:gd name="T21" fmla="*/ 387 h 754"/>
              <a:gd name="T22" fmla="*/ 835 w 1490"/>
              <a:gd name="T23" fmla="*/ 387 h 754"/>
              <a:gd name="T24" fmla="*/ 835 w 1490"/>
              <a:gd name="T25" fmla="*/ 377 h 754"/>
              <a:gd name="T26" fmla="*/ 835 w 1490"/>
              <a:gd name="T27" fmla="*/ 368 h 754"/>
              <a:gd name="T28" fmla="*/ 835 w 1490"/>
              <a:gd name="T29" fmla="*/ 366 h 754"/>
              <a:gd name="T30" fmla="*/ 653 w 1490"/>
              <a:gd name="T31" fmla="*/ 191 h 754"/>
              <a:gd name="T32" fmla="*/ 0 w 1490"/>
              <a:gd name="T33" fmla="*/ 191 h 754"/>
              <a:gd name="T34" fmla="*/ 0 w 1490"/>
              <a:gd name="T35" fmla="*/ 283 h 754"/>
              <a:gd name="T36" fmla="*/ 655 w 1490"/>
              <a:gd name="T37" fmla="*/ 283 h 754"/>
              <a:gd name="T38" fmla="*/ 737 w 1490"/>
              <a:gd name="T39" fmla="*/ 368 h 754"/>
              <a:gd name="T40" fmla="*/ 737 w 1490"/>
              <a:gd name="T41" fmla="*/ 368 h 754"/>
              <a:gd name="T42" fmla="*/ 737 w 1490"/>
              <a:gd name="T43" fmla="*/ 377 h 754"/>
              <a:gd name="T44" fmla="*/ 737 w 1490"/>
              <a:gd name="T45" fmla="*/ 386 h 754"/>
              <a:gd name="T46" fmla="*/ 786 w 1490"/>
              <a:gd name="T47" fmla="*/ 563 h 754"/>
              <a:gd name="T48" fmla="*/ 1114 w 1490"/>
              <a:gd name="T49" fmla="*/ 754 h 754"/>
              <a:gd name="T50" fmla="*/ 1114 w 1490"/>
              <a:gd name="T51" fmla="*/ 754 h 754"/>
              <a:gd name="T52" fmla="*/ 1114 w 1490"/>
              <a:gd name="T53" fmla="*/ 754 h 754"/>
              <a:gd name="T54" fmla="*/ 1114 w 1490"/>
              <a:gd name="T55" fmla="*/ 754 h 754"/>
              <a:gd name="T56" fmla="*/ 1490 w 1490"/>
              <a:gd name="T57" fmla="*/ 377 h 754"/>
              <a:gd name="T58" fmla="*/ 1300 w 1490"/>
              <a:gd name="T59" fmla="*/ 49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90" h="754">
                <a:moveTo>
                  <a:pt x="1300" y="49"/>
                </a:moveTo>
                <a:cubicBezTo>
                  <a:pt x="1247" y="19"/>
                  <a:pt x="1186" y="2"/>
                  <a:pt x="1122" y="0"/>
                </a:cubicBezTo>
                <a:cubicBezTo>
                  <a:pt x="1119" y="0"/>
                  <a:pt x="1116" y="0"/>
                  <a:pt x="1114" y="0"/>
                </a:cubicBezTo>
                <a:cubicBezTo>
                  <a:pt x="1114" y="98"/>
                  <a:pt x="1114" y="98"/>
                  <a:pt x="1114" y="98"/>
                </a:cubicBezTo>
                <a:cubicBezTo>
                  <a:pt x="1116" y="98"/>
                  <a:pt x="1119" y="98"/>
                  <a:pt x="1122" y="98"/>
                </a:cubicBezTo>
                <a:cubicBezTo>
                  <a:pt x="1272" y="102"/>
                  <a:pt x="1393" y="226"/>
                  <a:pt x="1393" y="377"/>
                </a:cubicBezTo>
                <a:cubicBezTo>
                  <a:pt x="1393" y="531"/>
                  <a:pt x="1268" y="656"/>
                  <a:pt x="1114" y="656"/>
                </a:cubicBezTo>
                <a:cubicBezTo>
                  <a:pt x="1114" y="656"/>
                  <a:pt x="1114" y="656"/>
                  <a:pt x="1114" y="656"/>
                </a:cubicBezTo>
                <a:cubicBezTo>
                  <a:pt x="1114" y="656"/>
                  <a:pt x="1114" y="656"/>
                  <a:pt x="1114" y="656"/>
                </a:cubicBezTo>
                <a:cubicBezTo>
                  <a:pt x="1114" y="656"/>
                  <a:pt x="1114" y="656"/>
                  <a:pt x="1114" y="656"/>
                </a:cubicBezTo>
                <a:cubicBezTo>
                  <a:pt x="963" y="656"/>
                  <a:pt x="840" y="536"/>
                  <a:pt x="835" y="387"/>
                </a:cubicBezTo>
                <a:cubicBezTo>
                  <a:pt x="835" y="387"/>
                  <a:pt x="835" y="387"/>
                  <a:pt x="835" y="387"/>
                </a:cubicBezTo>
                <a:cubicBezTo>
                  <a:pt x="835" y="384"/>
                  <a:pt x="835" y="380"/>
                  <a:pt x="835" y="377"/>
                </a:cubicBezTo>
                <a:cubicBezTo>
                  <a:pt x="835" y="374"/>
                  <a:pt x="835" y="371"/>
                  <a:pt x="835" y="368"/>
                </a:cubicBezTo>
                <a:cubicBezTo>
                  <a:pt x="835" y="367"/>
                  <a:pt x="835" y="366"/>
                  <a:pt x="835" y="366"/>
                </a:cubicBezTo>
                <a:cubicBezTo>
                  <a:pt x="832" y="268"/>
                  <a:pt x="750" y="191"/>
                  <a:pt x="653" y="191"/>
                </a:cubicBezTo>
                <a:cubicBezTo>
                  <a:pt x="541" y="191"/>
                  <a:pt x="218" y="191"/>
                  <a:pt x="0" y="191"/>
                </a:cubicBezTo>
                <a:cubicBezTo>
                  <a:pt x="0" y="283"/>
                  <a:pt x="0" y="283"/>
                  <a:pt x="0" y="283"/>
                </a:cubicBezTo>
                <a:cubicBezTo>
                  <a:pt x="655" y="283"/>
                  <a:pt x="655" y="283"/>
                  <a:pt x="655" y="283"/>
                </a:cubicBezTo>
                <a:cubicBezTo>
                  <a:pt x="701" y="283"/>
                  <a:pt x="738" y="321"/>
                  <a:pt x="737" y="368"/>
                </a:cubicBezTo>
                <a:cubicBezTo>
                  <a:pt x="737" y="368"/>
                  <a:pt x="737" y="368"/>
                  <a:pt x="737" y="368"/>
                </a:cubicBezTo>
                <a:cubicBezTo>
                  <a:pt x="737" y="371"/>
                  <a:pt x="737" y="374"/>
                  <a:pt x="737" y="377"/>
                </a:cubicBezTo>
                <a:cubicBezTo>
                  <a:pt x="737" y="380"/>
                  <a:pt x="737" y="383"/>
                  <a:pt x="737" y="386"/>
                </a:cubicBezTo>
                <a:cubicBezTo>
                  <a:pt x="738" y="450"/>
                  <a:pt x="756" y="511"/>
                  <a:pt x="786" y="563"/>
                </a:cubicBezTo>
                <a:cubicBezTo>
                  <a:pt x="851" y="677"/>
                  <a:pt x="973" y="754"/>
                  <a:pt x="1114" y="754"/>
                </a:cubicBezTo>
                <a:cubicBezTo>
                  <a:pt x="1114" y="754"/>
                  <a:pt x="1114" y="754"/>
                  <a:pt x="1114" y="754"/>
                </a:cubicBezTo>
                <a:cubicBezTo>
                  <a:pt x="1114" y="754"/>
                  <a:pt x="1114" y="754"/>
                  <a:pt x="1114" y="754"/>
                </a:cubicBezTo>
                <a:cubicBezTo>
                  <a:pt x="1114" y="754"/>
                  <a:pt x="1114" y="754"/>
                  <a:pt x="1114" y="754"/>
                </a:cubicBezTo>
                <a:cubicBezTo>
                  <a:pt x="1322" y="754"/>
                  <a:pt x="1490" y="585"/>
                  <a:pt x="1490" y="377"/>
                </a:cubicBezTo>
                <a:cubicBezTo>
                  <a:pt x="1490" y="236"/>
                  <a:pt x="1414" y="114"/>
                  <a:pt x="1300" y="49"/>
                </a:cubicBezTo>
                <a:close/>
              </a:path>
            </a:pathLst>
          </a:custGeom>
          <a:solidFill>
            <a:srgbClr val="F5AA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/>
          </a:p>
        </p:txBody>
      </p:sp>
      <p:sp>
        <p:nvSpPr>
          <p:cNvPr id="2" name="文本框 1"/>
          <p:cNvSpPr txBox="1"/>
          <p:nvPr/>
        </p:nvSpPr>
        <p:spPr>
          <a:xfrm>
            <a:off x="7850505" y="6115685"/>
            <a:ext cx="3843655" cy="291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>
            <p:custDataLst>
              <p:tags r:id="rId1"/>
            </p:custDataLst>
          </p:nvPr>
        </p:nvGrpSpPr>
        <p:grpSpPr>
          <a:xfrm>
            <a:off x="366504" y="699135"/>
            <a:ext cx="9718894" cy="1578514"/>
            <a:chOff x="1393779" y="1656262"/>
            <a:chExt cx="7944529" cy="1163792"/>
          </a:xfrm>
        </p:grpSpPr>
        <p:sp>
          <p:nvSpPr>
            <p:cNvPr id="6" name="任意形状 5"/>
            <p:cNvSpPr/>
            <p:nvPr>
              <p:custDataLst>
                <p:tags r:id="rId33"/>
              </p:custDataLst>
            </p:nvPr>
          </p:nvSpPr>
          <p:spPr>
            <a:xfrm>
              <a:off x="1393780" y="1656262"/>
              <a:ext cx="374410" cy="1163346"/>
            </a:xfrm>
            <a:custGeom>
              <a:avLst/>
              <a:gdLst>
                <a:gd name="connsiteX0" fmla="*/ 100331 w 677731"/>
                <a:gd name="connsiteY0" fmla="*/ 5126 h 2105809"/>
                <a:gd name="connsiteX1" fmla="*/ 5126 w 677731"/>
                <a:gd name="connsiteY1" fmla="*/ 100331 h 2105809"/>
                <a:gd name="connsiteX2" fmla="*/ 5126 w 677731"/>
                <a:gd name="connsiteY2" fmla="*/ 2007662 h 2105809"/>
                <a:gd name="connsiteX3" fmla="*/ 100331 w 677731"/>
                <a:gd name="connsiteY3" fmla="*/ 2102867 h 2105809"/>
                <a:gd name="connsiteX4" fmla="*/ 281866 w 677731"/>
                <a:gd name="connsiteY4" fmla="*/ 2102867 h 2105809"/>
                <a:gd name="connsiteX5" fmla="*/ 281866 w 677731"/>
                <a:gd name="connsiteY5" fmla="*/ 2102867 h 2105809"/>
                <a:gd name="connsiteX6" fmla="*/ 281866 w 677731"/>
                <a:gd name="connsiteY6" fmla="*/ 860359 h 2105809"/>
                <a:gd name="connsiteX7" fmla="*/ 349639 w 677731"/>
                <a:gd name="connsiteY7" fmla="*/ 697380 h 2105809"/>
                <a:gd name="connsiteX8" fmla="*/ 605402 w 677731"/>
                <a:gd name="connsiteY8" fmla="*/ 441617 h 2105809"/>
                <a:gd name="connsiteX9" fmla="*/ 673176 w 677731"/>
                <a:gd name="connsiteY9" fmla="*/ 278639 h 2105809"/>
                <a:gd name="connsiteX10" fmla="*/ 673176 w 677731"/>
                <a:gd name="connsiteY10" fmla="*/ 5933 h 2105809"/>
                <a:gd name="connsiteX11" fmla="*/ 100331 w 677731"/>
                <a:gd name="connsiteY11" fmla="*/ 5933 h 210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7731" h="2105809">
                  <a:moveTo>
                    <a:pt x="100331" y="5126"/>
                  </a:moveTo>
                  <a:cubicBezTo>
                    <a:pt x="47887" y="5126"/>
                    <a:pt x="5126" y="47887"/>
                    <a:pt x="5126" y="100331"/>
                  </a:cubicBezTo>
                  <a:lnTo>
                    <a:pt x="5126" y="2007662"/>
                  </a:lnTo>
                  <a:cubicBezTo>
                    <a:pt x="5126" y="2060105"/>
                    <a:pt x="47887" y="2102867"/>
                    <a:pt x="100331" y="2102867"/>
                  </a:cubicBezTo>
                  <a:lnTo>
                    <a:pt x="281866" y="2102867"/>
                  </a:lnTo>
                  <a:cubicBezTo>
                    <a:pt x="281866" y="2102867"/>
                    <a:pt x="281866" y="2102867"/>
                    <a:pt x="281866" y="2102867"/>
                  </a:cubicBezTo>
                  <a:lnTo>
                    <a:pt x="281866" y="860359"/>
                  </a:lnTo>
                  <a:cubicBezTo>
                    <a:pt x="281866" y="807915"/>
                    <a:pt x="312525" y="734494"/>
                    <a:pt x="349639" y="697380"/>
                  </a:cubicBezTo>
                  <a:lnTo>
                    <a:pt x="605402" y="441617"/>
                  </a:lnTo>
                  <a:cubicBezTo>
                    <a:pt x="642516" y="404503"/>
                    <a:pt x="673176" y="331082"/>
                    <a:pt x="673176" y="278639"/>
                  </a:cubicBezTo>
                  <a:lnTo>
                    <a:pt x="673176" y="5933"/>
                  </a:lnTo>
                  <a:lnTo>
                    <a:pt x="100331" y="5933"/>
                  </a:ln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 w="254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圆角矩形 1"/>
            <p:cNvSpPr/>
            <p:nvPr>
              <p:custDataLst>
                <p:tags r:id="rId34"/>
              </p:custDataLst>
            </p:nvPr>
          </p:nvSpPr>
          <p:spPr>
            <a:xfrm>
              <a:off x="1393779" y="1656262"/>
              <a:ext cx="7944528" cy="1161867"/>
            </a:xfrm>
            <a:prstGeom prst="roundRect">
              <a:avLst>
                <a:gd name="adj" fmla="val 5137"/>
              </a:avLst>
            </a:prstGeom>
            <a:noFill/>
            <a:ln w="25400" cap="flat">
              <a:solidFill>
                <a:srgbClr val="2196F3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任意形状 4"/>
            <p:cNvSpPr/>
            <p:nvPr>
              <p:custDataLst>
                <p:tags r:id="rId35"/>
              </p:custDataLst>
            </p:nvPr>
          </p:nvSpPr>
          <p:spPr>
            <a:xfrm>
              <a:off x="8843552" y="1656708"/>
              <a:ext cx="494756" cy="1163346"/>
            </a:xfrm>
            <a:custGeom>
              <a:avLst/>
              <a:gdLst>
                <a:gd name="connsiteX0" fmla="*/ 799040 w 895574"/>
                <a:gd name="connsiteY0" fmla="*/ 2102060 h 2105809"/>
                <a:gd name="connsiteX1" fmla="*/ 894245 w 895574"/>
                <a:gd name="connsiteY1" fmla="*/ 2006855 h 2105809"/>
                <a:gd name="connsiteX2" fmla="*/ 894245 w 895574"/>
                <a:gd name="connsiteY2" fmla="*/ 100331 h 2105809"/>
                <a:gd name="connsiteX3" fmla="*/ 799040 w 895574"/>
                <a:gd name="connsiteY3" fmla="*/ 5126 h 2105809"/>
                <a:gd name="connsiteX4" fmla="*/ 396435 w 895574"/>
                <a:gd name="connsiteY4" fmla="*/ 5126 h 2105809"/>
                <a:gd name="connsiteX5" fmla="*/ 396435 w 895574"/>
                <a:gd name="connsiteY5" fmla="*/ 5126 h 2105809"/>
                <a:gd name="connsiteX6" fmla="*/ 396435 w 895574"/>
                <a:gd name="connsiteY6" fmla="*/ 845029 h 2105809"/>
                <a:gd name="connsiteX7" fmla="*/ 328662 w 895574"/>
                <a:gd name="connsiteY7" fmla="*/ 1008007 h 2105809"/>
                <a:gd name="connsiteX8" fmla="*/ 72899 w 895574"/>
                <a:gd name="connsiteY8" fmla="*/ 1263770 h 2105809"/>
                <a:gd name="connsiteX9" fmla="*/ 5126 w 895574"/>
                <a:gd name="connsiteY9" fmla="*/ 1426749 h 2105809"/>
                <a:gd name="connsiteX10" fmla="*/ 5126 w 895574"/>
                <a:gd name="connsiteY10" fmla="*/ 2102867 h 2105809"/>
                <a:gd name="connsiteX11" fmla="*/ 799040 w 895574"/>
                <a:gd name="connsiteY11" fmla="*/ 2102867 h 210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5574" h="2105809">
                  <a:moveTo>
                    <a:pt x="799040" y="2102060"/>
                  </a:moveTo>
                  <a:cubicBezTo>
                    <a:pt x="851484" y="2102060"/>
                    <a:pt x="894245" y="2059298"/>
                    <a:pt x="894245" y="2006855"/>
                  </a:cubicBezTo>
                  <a:lnTo>
                    <a:pt x="894245" y="100331"/>
                  </a:lnTo>
                  <a:cubicBezTo>
                    <a:pt x="894245" y="47887"/>
                    <a:pt x="851484" y="5126"/>
                    <a:pt x="799040" y="5126"/>
                  </a:cubicBezTo>
                  <a:lnTo>
                    <a:pt x="396435" y="5126"/>
                  </a:lnTo>
                  <a:cubicBezTo>
                    <a:pt x="396435" y="5126"/>
                    <a:pt x="396435" y="5126"/>
                    <a:pt x="396435" y="5126"/>
                  </a:cubicBezTo>
                  <a:lnTo>
                    <a:pt x="396435" y="845029"/>
                  </a:lnTo>
                  <a:cubicBezTo>
                    <a:pt x="396435" y="897472"/>
                    <a:pt x="365776" y="970893"/>
                    <a:pt x="328662" y="1008007"/>
                  </a:cubicBezTo>
                  <a:lnTo>
                    <a:pt x="72899" y="1263770"/>
                  </a:lnTo>
                  <a:cubicBezTo>
                    <a:pt x="35785" y="1300884"/>
                    <a:pt x="5126" y="1374305"/>
                    <a:pt x="5126" y="1426749"/>
                  </a:cubicBezTo>
                  <a:lnTo>
                    <a:pt x="5126" y="2102867"/>
                  </a:lnTo>
                  <a:lnTo>
                    <a:pt x="799040" y="2102867"/>
                  </a:lnTo>
                  <a:close/>
                </a:path>
              </a:pathLst>
            </a:custGeom>
            <a:solidFill>
              <a:srgbClr val="2196F3"/>
            </a:solidFill>
            <a:ln w="254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文本框 29"/>
          <p:cNvSpPr txBox="1"/>
          <p:nvPr>
            <p:custDataLst>
              <p:tags r:id="rId2"/>
            </p:custDataLst>
          </p:nvPr>
        </p:nvSpPr>
        <p:spPr>
          <a:xfrm>
            <a:off x="9480249" y="1712119"/>
            <a:ext cx="655643" cy="5647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 defTabSz="457200"/>
            <a:r>
              <a:rPr kumimoji="1"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>
            <p:custDataLst>
              <p:tags r:id="rId3"/>
            </p:custDataLst>
          </p:nvPr>
        </p:nvGrpSpPr>
        <p:grpSpPr>
          <a:xfrm>
            <a:off x="2113590" y="2547985"/>
            <a:ext cx="9718894" cy="1578514"/>
            <a:chOff x="2822189" y="3167438"/>
            <a:chExt cx="7944529" cy="1163792"/>
          </a:xfrm>
        </p:grpSpPr>
        <p:sp>
          <p:nvSpPr>
            <p:cNvPr id="21" name="任意形状 20"/>
            <p:cNvSpPr/>
            <p:nvPr>
              <p:custDataLst>
                <p:tags r:id="rId30"/>
              </p:custDataLst>
            </p:nvPr>
          </p:nvSpPr>
          <p:spPr>
            <a:xfrm>
              <a:off x="2822190" y="3167438"/>
              <a:ext cx="374410" cy="1163346"/>
            </a:xfrm>
            <a:custGeom>
              <a:avLst/>
              <a:gdLst>
                <a:gd name="connsiteX0" fmla="*/ 100331 w 677731"/>
                <a:gd name="connsiteY0" fmla="*/ 5126 h 2105809"/>
                <a:gd name="connsiteX1" fmla="*/ 5126 w 677731"/>
                <a:gd name="connsiteY1" fmla="*/ 100331 h 2105809"/>
                <a:gd name="connsiteX2" fmla="*/ 5126 w 677731"/>
                <a:gd name="connsiteY2" fmla="*/ 2007662 h 2105809"/>
                <a:gd name="connsiteX3" fmla="*/ 100331 w 677731"/>
                <a:gd name="connsiteY3" fmla="*/ 2102867 h 2105809"/>
                <a:gd name="connsiteX4" fmla="*/ 281866 w 677731"/>
                <a:gd name="connsiteY4" fmla="*/ 2102867 h 2105809"/>
                <a:gd name="connsiteX5" fmla="*/ 281866 w 677731"/>
                <a:gd name="connsiteY5" fmla="*/ 2102867 h 2105809"/>
                <a:gd name="connsiteX6" fmla="*/ 281866 w 677731"/>
                <a:gd name="connsiteY6" fmla="*/ 860359 h 2105809"/>
                <a:gd name="connsiteX7" fmla="*/ 349639 w 677731"/>
                <a:gd name="connsiteY7" fmla="*/ 697380 h 2105809"/>
                <a:gd name="connsiteX8" fmla="*/ 605402 w 677731"/>
                <a:gd name="connsiteY8" fmla="*/ 441617 h 2105809"/>
                <a:gd name="connsiteX9" fmla="*/ 673176 w 677731"/>
                <a:gd name="connsiteY9" fmla="*/ 278639 h 2105809"/>
                <a:gd name="connsiteX10" fmla="*/ 673176 w 677731"/>
                <a:gd name="connsiteY10" fmla="*/ 5933 h 2105809"/>
                <a:gd name="connsiteX11" fmla="*/ 100331 w 677731"/>
                <a:gd name="connsiteY11" fmla="*/ 5933 h 210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7731" h="2105809">
                  <a:moveTo>
                    <a:pt x="100331" y="5126"/>
                  </a:moveTo>
                  <a:cubicBezTo>
                    <a:pt x="47887" y="5126"/>
                    <a:pt x="5126" y="47887"/>
                    <a:pt x="5126" y="100331"/>
                  </a:cubicBezTo>
                  <a:lnTo>
                    <a:pt x="5126" y="2007662"/>
                  </a:lnTo>
                  <a:cubicBezTo>
                    <a:pt x="5126" y="2060105"/>
                    <a:pt x="47887" y="2102867"/>
                    <a:pt x="100331" y="2102867"/>
                  </a:cubicBezTo>
                  <a:lnTo>
                    <a:pt x="281866" y="2102867"/>
                  </a:lnTo>
                  <a:cubicBezTo>
                    <a:pt x="281866" y="2102867"/>
                    <a:pt x="281866" y="2102867"/>
                    <a:pt x="281866" y="2102867"/>
                  </a:cubicBezTo>
                  <a:lnTo>
                    <a:pt x="281866" y="860359"/>
                  </a:lnTo>
                  <a:cubicBezTo>
                    <a:pt x="281866" y="807915"/>
                    <a:pt x="312525" y="734494"/>
                    <a:pt x="349639" y="697380"/>
                  </a:cubicBezTo>
                  <a:lnTo>
                    <a:pt x="605402" y="441617"/>
                  </a:lnTo>
                  <a:cubicBezTo>
                    <a:pt x="642516" y="404503"/>
                    <a:pt x="673176" y="331082"/>
                    <a:pt x="673176" y="278639"/>
                  </a:cubicBezTo>
                  <a:lnTo>
                    <a:pt x="673176" y="5933"/>
                  </a:lnTo>
                  <a:lnTo>
                    <a:pt x="100331" y="5933"/>
                  </a:ln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 w="254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圆角矩形 21"/>
            <p:cNvSpPr/>
            <p:nvPr>
              <p:custDataLst>
                <p:tags r:id="rId31"/>
              </p:custDataLst>
            </p:nvPr>
          </p:nvSpPr>
          <p:spPr>
            <a:xfrm>
              <a:off x="2822189" y="3167438"/>
              <a:ext cx="7944528" cy="1161867"/>
            </a:xfrm>
            <a:prstGeom prst="roundRect">
              <a:avLst>
                <a:gd name="adj" fmla="val 5137"/>
              </a:avLst>
            </a:prstGeom>
            <a:noFill/>
            <a:ln w="25400" cap="flat">
              <a:solidFill>
                <a:srgbClr val="2196F3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任意形状 22"/>
            <p:cNvSpPr/>
            <p:nvPr>
              <p:custDataLst>
                <p:tags r:id="rId32"/>
              </p:custDataLst>
            </p:nvPr>
          </p:nvSpPr>
          <p:spPr>
            <a:xfrm>
              <a:off x="10271962" y="3167884"/>
              <a:ext cx="494756" cy="1163346"/>
            </a:xfrm>
            <a:custGeom>
              <a:avLst/>
              <a:gdLst>
                <a:gd name="connsiteX0" fmla="*/ 799040 w 895574"/>
                <a:gd name="connsiteY0" fmla="*/ 2102060 h 2105809"/>
                <a:gd name="connsiteX1" fmla="*/ 894245 w 895574"/>
                <a:gd name="connsiteY1" fmla="*/ 2006855 h 2105809"/>
                <a:gd name="connsiteX2" fmla="*/ 894245 w 895574"/>
                <a:gd name="connsiteY2" fmla="*/ 100331 h 2105809"/>
                <a:gd name="connsiteX3" fmla="*/ 799040 w 895574"/>
                <a:gd name="connsiteY3" fmla="*/ 5126 h 2105809"/>
                <a:gd name="connsiteX4" fmla="*/ 396435 w 895574"/>
                <a:gd name="connsiteY4" fmla="*/ 5126 h 2105809"/>
                <a:gd name="connsiteX5" fmla="*/ 396435 w 895574"/>
                <a:gd name="connsiteY5" fmla="*/ 5126 h 2105809"/>
                <a:gd name="connsiteX6" fmla="*/ 396435 w 895574"/>
                <a:gd name="connsiteY6" fmla="*/ 845029 h 2105809"/>
                <a:gd name="connsiteX7" fmla="*/ 328662 w 895574"/>
                <a:gd name="connsiteY7" fmla="*/ 1008007 h 2105809"/>
                <a:gd name="connsiteX8" fmla="*/ 72899 w 895574"/>
                <a:gd name="connsiteY8" fmla="*/ 1263770 h 2105809"/>
                <a:gd name="connsiteX9" fmla="*/ 5126 w 895574"/>
                <a:gd name="connsiteY9" fmla="*/ 1426749 h 2105809"/>
                <a:gd name="connsiteX10" fmla="*/ 5126 w 895574"/>
                <a:gd name="connsiteY10" fmla="*/ 2102867 h 2105809"/>
                <a:gd name="connsiteX11" fmla="*/ 799040 w 895574"/>
                <a:gd name="connsiteY11" fmla="*/ 2102867 h 210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5574" h="2105809">
                  <a:moveTo>
                    <a:pt x="799040" y="2102060"/>
                  </a:moveTo>
                  <a:cubicBezTo>
                    <a:pt x="851484" y="2102060"/>
                    <a:pt x="894245" y="2059298"/>
                    <a:pt x="894245" y="2006855"/>
                  </a:cubicBezTo>
                  <a:lnTo>
                    <a:pt x="894245" y="100331"/>
                  </a:lnTo>
                  <a:cubicBezTo>
                    <a:pt x="894245" y="47887"/>
                    <a:pt x="851484" y="5126"/>
                    <a:pt x="799040" y="5126"/>
                  </a:cubicBezTo>
                  <a:lnTo>
                    <a:pt x="396435" y="5126"/>
                  </a:lnTo>
                  <a:cubicBezTo>
                    <a:pt x="396435" y="5126"/>
                    <a:pt x="396435" y="5126"/>
                    <a:pt x="396435" y="5126"/>
                  </a:cubicBezTo>
                  <a:lnTo>
                    <a:pt x="396435" y="845029"/>
                  </a:lnTo>
                  <a:cubicBezTo>
                    <a:pt x="396435" y="897472"/>
                    <a:pt x="365776" y="970893"/>
                    <a:pt x="328662" y="1008007"/>
                  </a:cubicBezTo>
                  <a:lnTo>
                    <a:pt x="72899" y="1263770"/>
                  </a:lnTo>
                  <a:cubicBezTo>
                    <a:pt x="35785" y="1300884"/>
                    <a:pt x="5126" y="1374305"/>
                    <a:pt x="5126" y="1426749"/>
                  </a:cubicBezTo>
                  <a:lnTo>
                    <a:pt x="5126" y="2102867"/>
                  </a:lnTo>
                  <a:lnTo>
                    <a:pt x="799040" y="2102867"/>
                  </a:lnTo>
                  <a:close/>
                </a:path>
              </a:pathLst>
            </a:custGeom>
            <a:solidFill>
              <a:srgbClr val="2196F3"/>
            </a:solidFill>
            <a:ln w="254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4"/>
            </p:custDataLst>
          </p:nvPr>
        </p:nvSpPr>
        <p:spPr>
          <a:xfrm>
            <a:off x="11215682" y="3560969"/>
            <a:ext cx="655643" cy="5647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 defTabSz="457200"/>
            <a:r>
              <a:rPr kumimoji="1"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5"/>
            </p:custDataLst>
          </p:nvPr>
        </p:nvGrpSpPr>
        <p:grpSpPr>
          <a:xfrm>
            <a:off x="1035353" y="4396836"/>
            <a:ext cx="9718894" cy="1578514"/>
            <a:chOff x="1940715" y="4678614"/>
            <a:chExt cx="7944529" cy="1163792"/>
          </a:xfrm>
        </p:grpSpPr>
        <p:sp>
          <p:nvSpPr>
            <p:cNvPr id="25" name="任意形状 24"/>
            <p:cNvSpPr/>
            <p:nvPr>
              <p:custDataLst>
                <p:tags r:id="rId27"/>
              </p:custDataLst>
            </p:nvPr>
          </p:nvSpPr>
          <p:spPr>
            <a:xfrm>
              <a:off x="1940716" y="4678614"/>
              <a:ext cx="374410" cy="1163346"/>
            </a:xfrm>
            <a:custGeom>
              <a:avLst/>
              <a:gdLst>
                <a:gd name="connsiteX0" fmla="*/ 100331 w 677731"/>
                <a:gd name="connsiteY0" fmla="*/ 5126 h 2105809"/>
                <a:gd name="connsiteX1" fmla="*/ 5126 w 677731"/>
                <a:gd name="connsiteY1" fmla="*/ 100331 h 2105809"/>
                <a:gd name="connsiteX2" fmla="*/ 5126 w 677731"/>
                <a:gd name="connsiteY2" fmla="*/ 2007662 h 2105809"/>
                <a:gd name="connsiteX3" fmla="*/ 100331 w 677731"/>
                <a:gd name="connsiteY3" fmla="*/ 2102867 h 2105809"/>
                <a:gd name="connsiteX4" fmla="*/ 281866 w 677731"/>
                <a:gd name="connsiteY4" fmla="*/ 2102867 h 2105809"/>
                <a:gd name="connsiteX5" fmla="*/ 281866 w 677731"/>
                <a:gd name="connsiteY5" fmla="*/ 2102867 h 2105809"/>
                <a:gd name="connsiteX6" fmla="*/ 281866 w 677731"/>
                <a:gd name="connsiteY6" fmla="*/ 860359 h 2105809"/>
                <a:gd name="connsiteX7" fmla="*/ 349639 w 677731"/>
                <a:gd name="connsiteY7" fmla="*/ 697380 h 2105809"/>
                <a:gd name="connsiteX8" fmla="*/ 605402 w 677731"/>
                <a:gd name="connsiteY8" fmla="*/ 441617 h 2105809"/>
                <a:gd name="connsiteX9" fmla="*/ 673176 w 677731"/>
                <a:gd name="connsiteY9" fmla="*/ 278639 h 2105809"/>
                <a:gd name="connsiteX10" fmla="*/ 673176 w 677731"/>
                <a:gd name="connsiteY10" fmla="*/ 5933 h 2105809"/>
                <a:gd name="connsiteX11" fmla="*/ 100331 w 677731"/>
                <a:gd name="connsiteY11" fmla="*/ 5933 h 210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7731" h="2105809">
                  <a:moveTo>
                    <a:pt x="100331" y="5126"/>
                  </a:moveTo>
                  <a:cubicBezTo>
                    <a:pt x="47887" y="5126"/>
                    <a:pt x="5126" y="47887"/>
                    <a:pt x="5126" y="100331"/>
                  </a:cubicBezTo>
                  <a:lnTo>
                    <a:pt x="5126" y="2007662"/>
                  </a:lnTo>
                  <a:cubicBezTo>
                    <a:pt x="5126" y="2060105"/>
                    <a:pt x="47887" y="2102867"/>
                    <a:pt x="100331" y="2102867"/>
                  </a:cubicBezTo>
                  <a:lnTo>
                    <a:pt x="281866" y="2102867"/>
                  </a:lnTo>
                  <a:cubicBezTo>
                    <a:pt x="281866" y="2102867"/>
                    <a:pt x="281866" y="2102867"/>
                    <a:pt x="281866" y="2102867"/>
                  </a:cubicBezTo>
                  <a:lnTo>
                    <a:pt x="281866" y="860359"/>
                  </a:lnTo>
                  <a:cubicBezTo>
                    <a:pt x="281866" y="807915"/>
                    <a:pt x="312525" y="734494"/>
                    <a:pt x="349639" y="697380"/>
                  </a:cubicBezTo>
                  <a:lnTo>
                    <a:pt x="605402" y="441617"/>
                  </a:lnTo>
                  <a:cubicBezTo>
                    <a:pt x="642516" y="404503"/>
                    <a:pt x="673176" y="331082"/>
                    <a:pt x="673176" y="278639"/>
                  </a:cubicBezTo>
                  <a:lnTo>
                    <a:pt x="673176" y="5933"/>
                  </a:lnTo>
                  <a:lnTo>
                    <a:pt x="100331" y="5933"/>
                  </a:ln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 w="254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圆角矩形 25"/>
            <p:cNvSpPr/>
            <p:nvPr>
              <p:custDataLst>
                <p:tags r:id="rId28"/>
              </p:custDataLst>
            </p:nvPr>
          </p:nvSpPr>
          <p:spPr>
            <a:xfrm>
              <a:off x="1940715" y="4678614"/>
              <a:ext cx="7944528" cy="1161867"/>
            </a:xfrm>
            <a:prstGeom prst="roundRect">
              <a:avLst>
                <a:gd name="adj" fmla="val 5137"/>
              </a:avLst>
            </a:prstGeom>
            <a:noFill/>
            <a:ln w="25400" cap="flat">
              <a:solidFill>
                <a:srgbClr val="2196F3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任意形状 26"/>
            <p:cNvSpPr/>
            <p:nvPr>
              <p:custDataLst>
                <p:tags r:id="rId29"/>
              </p:custDataLst>
            </p:nvPr>
          </p:nvSpPr>
          <p:spPr>
            <a:xfrm>
              <a:off x="9390488" y="4679060"/>
              <a:ext cx="494756" cy="1163346"/>
            </a:xfrm>
            <a:custGeom>
              <a:avLst/>
              <a:gdLst>
                <a:gd name="connsiteX0" fmla="*/ 799040 w 895574"/>
                <a:gd name="connsiteY0" fmla="*/ 2102060 h 2105809"/>
                <a:gd name="connsiteX1" fmla="*/ 894245 w 895574"/>
                <a:gd name="connsiteY1" fmla="*/ 2006855 h 2105809"/>
                <a:gd name="connsiteX2" fmla="*/ 894245 w 895574"/>
                <a:gd name="connsiteY2" fmla="*/ 100331 h 2105809"/>
                <a:gd name="connsiteX3" fmla="*/ 799040 w 895574"/>
                <a:gd name="connsiteY3" fmla="*/ 5126 h 2105809"/>
                <a:gd name="connsiteX4" fmla="*/ 396435 w 895574"/>
                <a:gd name="connsiteY4" fmla="*/ 5126 h 2105809"/>
                <a:gd name="connsiteX5" fmla="*/ 396435 w 895574"/>
                <a:gd name="connsiteY5" fmla="*/ 5126 h 2105809"/>
                <a:gd name="connsiteX6" fmla="*/ 396435 w 895574"/>
                <a:gd name="connsiteY6" fmla="*/ 845029 h 2105809"/>
                <a:gd name="connsiteX7" fmla="*/ 328662 w 895574"/>
                <a:gd name="connsiteY7" fmla="*/ 1008007 h 2105809"/>
                <a:gd name="connsiteX8" fmla="*/ 72899 w 895574"/>
                <a:gd name="connsiteY8" fmla="*/ 1263770 h 2105809"/>
                <a:gd name="connsiteX9" fmla="*/ 5126 w 895574"/>
                <a:gd name="connsiteY9" fmla="*/ 1426749 h 2105809"/>
                <a:gd name="connsiteX10" fmla="*/ 5126 w 895574"/>
                <a:gd name="connsiteY10" fmla="*/ 2102867 h 2105809"/>
                <a:gd name="connsiteX11" fmla="*/ 799040 w 895574"/>
                <a:gd name="connsiteY11" fmla="*/ 2102867 h 210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5574" h="2105809">
                  <a:moveTo>
                    <a:pt x="799040" y="2102060"/>
                  </a:moveTo>
                  <a:cubicBezTo>
                    <a:pt x="851484" y="2102060"/>
                    <a:pt x="894245" y="2059298"/>
                    <a:pt x="894245" y="2006855"/>
                  </a:cubicBezTo>
                  <a:lnTo>
                    <a:pt x="894245" y="100331"/>
                  </a:lnTo>
                  <a:cubicBezTo>
                    <a:pt x="894245" y="47887"/>
                    <a:pt x="851484" y="5126"/>
                    <a:pt x="799040" y="5126"/>
                  </a:cubicBezTo>
                  <a:lnTo>
                    <a:pt x="396435" y="5126"/>
                  </a:lnTo>
                  <a:cubicBezTo>
                    <a:pt x="396435" y="5126"/>
                    <a:pt x="396435" y="5126"/>
                    <a:pt x="396435" y="5126"/>
                  </a:cubicBezTo>
                  <a:lnTo>
                    <a:pt x="396435" y="845029"/>
                  </a:lnTo>
                  <a:cubicBezTo>
                    <a:pt x="396435" y="897472"/>
                    <a:pt x="365776" y="970893"/>
                    <a:pt x="328662" y="1008007"/>
                  </a:cubicBezTo>
                  <a:lnTo>
                    <a:pt x="72899" y="1263770"/>
                  </a:lnTo>
                  <a:cubicBezTo>
                    <a:pt x="35785" y="1300884"/>
                    <a:pt x="5126" y="1374305"/>
                    <a:pt x="5126" y="1426749"/>
                  </a:cubicBezTo>
                  <a:lnTo>
                    <a:pt x="5126" y="2102867"/>
                  </a:lnTo>
                  <a:lnTo>
                    <a:pt x="799040" y="2102867"/>
                  </a:lnTo>
                  <a:close/>
                </a:path>
              </a:pathLst>
            </a:custGeom>
            <a:solidFill>
              <a:srgbClr val="2196F3"/>
            </a:solidFill>
            <a:ln w="254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文本框 31"/>
          <p:cNvSpPr txBox="1"/>
          <p:nvPr>
            <p:custDataLst>
              <p:tags r:id="rId6"/>
            </p:custDataLst>
          </p:nvPr>
        </p:nvSpPr>
        <p:spPr>
          <a:xfrm>
            <a:off x="10137445" y="5409819"/>
            <a:ext cx="655643" cy="5647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 defTabSz="457200"/>
            <a:r>
              <a:rPr kumimoji="1"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7"/>
            </p:custDataLst>
          </p:nvPr>
        </p:nvSpPr>
        <p:spPr>
          <a:xfrm>
            <a:off x="587900" y="1260782"/>
            <a:ext cx="8891572" cy="810231"/>
          </a:xfrm>
          <a:prstGeom prst="rect">
            <a:avLst/>
          </a:prstGeom>
          <a:noFill/>
        </p:spPr>
        <p:txBody>
          <a:bodyPr wrap="square" lIns="90000" tIns="0" rtlCol="0">
            <a:normAutofit/>
          </a:bodyPr>
          <a:lstStyle>
            <a:defPPr>
              <a:defRPr lang="en-US"/>
            </a:defPPr>
            <a:lvl1pPr algn="r">
              <a:lnSpc>
                <a:spcPct val="140000"/>
              </a:lnSpc>
              <a:defRPr kumimoji="1" sz="1400">
                <a:solidFill>
                  <a:srgbClr val="222222">
                    <a:lumMod val="75000"/>
                    <a:lumOff val="25000"/>
                  </a:srgbClr>
                </a:solidFill>
              </a:defRPr>
            </a:lvl1pPr>
          </a:lstStyle>
          <a:p>
            <a:pPr algn="l"/>
            <a:r>
              <a:rPr lang="zh-CN" altLang="en-US" sz="16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有线等效加密（ WEP ）是世界上使用最广泛的 Wi-Fi 安全算法，基于挑战与应答的任证协议，采用</a:t>
            </a:r>
            <a:r>
              <a:rPr lang="en-US" altLang="zh-CN" sz="16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RC4</a:t>
            </a:r>
            <a:r>
              <a:rPr lang="zh-CN" altLang="en-US" sz="16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加密算法</a:t>
            </a:r>
          </a:p>
        </p:txBody>
      </p:sp>
      <p:sp>
        <p:nvSpPr>
          <p:cNvPr id="42" name="文本框 41"/>
          <p:cNvSpPr txBox="1"/>
          <p:nvPr>
            <p:custDataLst>
              <p:tags r:id="rId8"/>
            </p:custDataLst>
          </p:nvPr>
        </p:nvSpPr>
        <p:spPr>
          <a:xfrm>
            <a:off x="2313940" y="3117215"/>
            <a:ext cx="8901430" cy="1042035"/>
          </a:xfrm>
          <a:prstGeom prst="rect">
            <a:avLst/>
          </a:prstGeom>
          <a:noFill/>
        </p:spPr>
        <p:txBody>
          <a:bodyPr wrap="square" lIns="90000" tIns="0" rtlCol="0"/>
          <a:lstStyle>
            <a:defPPr>
              <a:defRPr lang="en-US"/>
            </a:defPPr>
            <a:lvl1pPr algn="r">
              <a:lnSpc>
                <a:spcPct val="140000"/>
              </a:lnSpc>
              <a:defRPr kumimoji="1" sz="1400">
                <a:solidFill>
                  <a:srgbClr val="222222">
                    <a:lumMod val="75000"/>
                    <a:lumOff val="25000"/>
                  </a:srgbClr>
                </a:solidFill>
              </a:defRPr>
            </a:lvl1pPr>
          </a:lstStyle>
          <a:p>
            <a:pPr algn="l"/>
            <a:r>
              <a:rPr lang="zh-CN" altLang="en-US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是一种安全的加密类型，不过由于此加密类型需要安装Radius（ 远程用户拨号认证  ）服务器，企业用户使用此协议较多，在设备连接无线WIFI时需要Radius服务器认证，而且还需要输入Radius密码。采用</a:t>
            </a:r>
            <a:r>
              <a:rPr lang="en-US" altLang="zh-CN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TKIP/RC4</a:t>
            </a:r>
            <a:r>
              <a:rPr lang="zh-CN" altLang="en-US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加密算法算法</a:t>
            </a:r>
          </a:p>
        </p:txBody>
      </p:sp>
      <p:sp>
        <p:nvSpPr>
          <p:cNvPr id="43" name="文本框 42"/>
          <p:cNvSpPr txBox="1"/>
          <p:nvPr>
            <p:custDataLst>
              <p:tags r:id="rId9"/>
            </p:custDataLst>
          </p:nvPr>
        </p:nvSpPr>
        <p:spPr>
          <a:xfrm flipH="1">
            <a:off x="2728595" y="2608580"/>
            <a:ext cx="6927215" cy="452120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>
            <a:defPPr>
              <a:defRPr lang="en-US"/>
            </a:defPPr>
            <a:lvl1pPr algn="r">
              <a:defRPr kumimoji="1" b="1">
                <a:solidFill>
                  <a:srgbClr val="2196F3"/>
                </a:solidFill>
                <a:latin typeface="微软雅黑" panose="020B0503020204020204" pitchFamily="34" charset="-122"/>
              </a:defRPr>
            </a:lvl1pPr>
          </a:lstStyle>
          <a:p>
            <a:pPr algn="l" defTabSz="457200">
              <a:buClrTx/>
              <a:buSzTx/>
              <a:buFontTx/>
            </a:pPr>
            <a:r>
              <a:rPr lang="en-US" altLang="zh-CN" spc="300" dirty="0">
                <a:ea typeface="微软雅黑" panose="020B0503020204020204" pitchFamily="34" charset="-122"/>
                <a:sym typeface="+mn-ea"/>
              </a:rPr>
              <a:t>WPA/WPA2</a:t>
            </a:r>
            <a:endParaRPr lang="en-US" altLang="zh-CN" spc="300" dirty="0">
              <a:solidFill>
                <a:srgbClr val="2196F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>
            <p:custDataLst>
              <p:tags r:id="rId10"/>
            </p:custDataLst>
          </p:nvPr>
        </p:nvSpPr>
        <p:spPr>
          <a:xfrm>
            <a:off x="1455646" y="5044504"/>
            <a:ext cx="8878366" cy="810231"/>
          </a:xfrm>
          <a:prstGeom prst="rect">
            <a:avLst/>
          </a:prstGeom>
          <a:noFill/>
        </p:spPr>
        <p:txBody>
          <a:bodyPr wrap="square" lIns="90000" tIns="0" rtlCol="0">
            <a:normAutofit/>
          </a:bodyPr>
          <a:lstStyle>
            <a:defPPr>
              <a:defRPr lang="en-US"/>
            </a:defPPr>
            <a:lvl1pPr algn="r">
              <a:lnSpc>
                <a:spcPct val="140000"/>
              </a:lnSpc>
              <a:defRPr kumimoji="1" sz="1400">
                <a:solidFill>
                  <a:srgbClr val="222222">
                    <a:lumMod val="75000"/>
                    <a:lumOff val="25000"/>
                  </a:srgbClr>
                </a:solidFill>
              </a:defRPr>
            </a:lvl1pPr>
          </a:lstStyle>
          <a:p>
            <a:pPr algn="l"/>
            <a:r>
              <a:rPr lang="zh-CN" altLang="en-US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WPA-PSK和WPA2-PSK是我们现在经常设置的加密类型，这种加密类型安全性能高，而且设置也相当简单，不过需要注意的是它有AES和TKIP两种加密算法。</a:t>
            </a:r>
          </a:p>
        </p:txBody>
      </p:sp>
      <p:grpSp>
        <p:nvGrpSpPr>
          <p:cNvPr id="3" name="组合 2"/>
          <p:cNvGrpSpPr/>
          <p:nvPr>
            <p:custDataLst>
              <p:tags r:id="rId11"/>
            </p:custDataLst>
          </p:nvPr>
        </p:nvGrpSpPr>
        <p:grpSpPr>
          <a:xfrm>
            <a:off x="366504" y="699135"/>
            <a:ext cx="9718894" cy="1578514"/>
            <a:chOff x="1393779" y="1656262"/>
            <a:chExt cx="7944529" cy="1163792"/>
          </a:xfrm>
        </p:grpSpPr>
        <p:sp>
          <p:nvSpPr>
            <p:cNvPr id="4" name="任意形状 5"/>
            <p:cNvSpPr/>
            <p:nvPr>
              <p:custDataLst>
                <p:tags r:id="rId24"/>
              </p:custDataLst>
            </p:nvPr>
          </p:nvSpPr>
          <p:spPr>
            <a:xfrm>
              <a:off x="1393780" y="1656262"/>
              <a:ext cx="374410" cy="1163346"/>
            </a:xfrm>
            <a:custGeom>
              <a:avLst/>
              <a:gdLst>
                <a:gd name="connsiteX0" fmla="*/ 100331 w 677731"/>
                <a:gd name="connsiteY0" fmla="*/ 5126 h 2105809"/>
                <a:gd name="connsiteX1" fmla="*/ 5126 w 677731"/>
                <a:gd name="connsiteY1" fmla="*/ 100331 h 2105809"/>
                <a:gd name="connsiteX2" fmla="*/ 5126 w 677731"/>
                <a:gd name="connsiteY2" fmla="*/ 2007662 h 2105809"/>
                <a:gd name="connsiteX3" fmla="*/ 100331 w 677731"/>
                <a:gd name="connsiteY3" fmla="*/ 2102867 h 2105809"/>
                <a:gd name="connsiteX4" fmla="*/ 281866 w 677731"/>
                <a:gd name="connsiteY4" fmla="*/ 2102867 h 2105809"/>
                <a:gd name="connsiteX5" fmla="*/ 281866 w 677731"/>
                <a:gd name="connsiteY5" fmla="*/ 2102867 h 2105809"/>
                <a:gd name="connsiteX6" fmla="*/ 281866 w 677731"/>
                <a:gd name="connsiteY6" fmla="*/ 860359 h 2105809"/>
                <a:gd name="connsiteX7" fmla="*/ 349639 w 677731"/>
                <a:gd name="connsiteY7" fmla="*/ 697380 h 2105809"/>
                <a:gd name="connsiteX8" fmla="*/ 605402 w 677731"/>
                <a:gd name="connsiteY8" fmla="*/ 441617 h 2105809"/>
                <a:gd name="connsiteX9" fmla="*/ 673176 w 677731"/>
                <a:gd name="connsiteY9" fmla="*/ 278639 h 2105809"/>
                <a:gd name="connsiteX10" fmla="*/ 673176 w 677731"/>
                <a:gd name="connsiteY10" fmla="*/ 5933 h 2105809"/>
                <a:gd name="connsiteX11" fmla="*/ 100331 w 677731"/>
                <a:gd name="connsiteY11" fmla="*/ 5933 h 210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7731" h="2105809">
                  <a:moveTo>
                    <a:pt x="100331" y="5126"/>
                  </a:moveTo>
                  <a:cubicBezTo>
                    <a:pt x="47887" y="5126"/>
                    <a:pt x="5126" y="47887"/>
                    <a:pt x="5126" y="100331"/>
                  </a:cubicBezTo>
                  <a:lnTo>
                    <a:pt x="5126" y="2007662"/>
                  </a:lnTo>
                  <a:cubicBezTo>
                    <a:pt x="5126" y="2060105"/>
                    <a:pt x="47887" y="2102867"/>
                    <a:pt x="100331" y="2102867"/>
                  </a:cubicBezTo>
                  <a:lnTo>
                    <a:pt x="281866" y="2102867"/>
                  </a:lnTo>
                  <a:cubicBezTo>
                    <a:pt x="281866" y="2102867"/>
                    <a:pt x="281866" y="2102867"/>
                    <a:pt x="281866" y="2102867"/>
                  </a:cubicBezTo>
                  <a:lnTo>
                    <a:pt x="281866" y="860359"/>
                  </a:lnTo>
                  <a:cubicBezTo>
                    <a:pt x="281866" y="807915"/>
                    <a:pt x="312525" y="734494"/>
                    <a:pt x="349639" y="697380"/>
                  </a:cubicBezTo>
                  <a:lnTo>
                    <a:pt x="605402" y="441617"/>
                  </a:lnTo>
                  <a:cubicBezTo>
                    <a:pt x="642516" y="404503"/>
                    <a:pt x="673176" y="331082"/>
                    <a:pt x="673176" y="278639"/>
                  </a:cubicBezTo>
                  <a:lnTo>
                    <a:pt x="673176" y="5933"/>
                  </a:lnTo>
                  <a:lnTo>
                    <a:pt x="100331" y="5933"/>
                  </a:ln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 w="254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25"/>
              </p:custDataLst>
            </p:nvPr>
          </p:nvSpPr>
          <p:spPr>
            <a:xfrm>
              <a:off x="1393779" y="1656262"/>
              <a:ext cx="7944528" cy="1161867"/>
            </a:xfrm>
            <a:prstGeom prst="roundRect">
              <a:avLst>
                <a:gd name="adj" fmla="val 5137"/>
              </a:avLst>
            </a:prstGeom>
            <a:noFill/>
            <a:ln w="25400" cap="flat">
              <a:solidFill>
                <a:srgbClr val="2196F3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任意形状 4"/>
            <p:cNvSpPr/>
            <p:nvPr>
              <p:custDataLst>
                <p:tags r:id="rId26"/>
              </p:custDataLst>
            </p:nvPr>
          </p:nvSpPr>
          <p:spPr>
            <a:xfrm>
              <a:off x="8843552" y="1656708"/>
              <a:ext cx="494756" cy="1163346"/>
            </a:xfrm>
            <a:custGeom>
              <a:avLst/>
              <a:gdLst>
                <a:gd name="connsiteX0" fmla="*/ 799040 w 895574"/>
                <a:gd name="connsiteY0" fmla="*/ 2102060 h 2105809"/>
                <a:gd name="connsiteX1" fmla="*/ 894245 w 895574"/>
                <a:gd name="connsiteY1" fmla="*/ 2006855 h 2105809"/>
                <a:gd name="connsiteX2" fmla="*/ 894245 w 895574"/>
                <a:gd name="connsiteY2" fmla="*/ 100331 h 2105809"/>
                <a:gd name="connsiteX3" fmla="*/ 799040 w 895574"/>
                <a:gd name="connsiteY3" fmla="*/ 5126 h 2105809"/>
                <a:gd name="connsiteX4" fmla="*/ 396435 w 895574"/>
                <a:gd name="connsiteY4" fmla="*/ 5126 h 2105809"/>
                <a:gd name="connsiteX5" fmla="*/ 396435 w 895574"/>
                <a:gd name="connsiteY5" fmla="*/ 5126 h 2105809"/>
                <a:gd name="connsiteX6" fmla="*/ 396435 w 895574"/>
                <a:gd name="connsiteY6" fmla="*/ 845029 h 2105809"/>
                <a:gd name="connsiteX7" fmla="*/ 328662 w 895574"/>
                <a:gd name="connsiteY7" fmla="*/ 1008007 h 2105809"/>
                <a:gd name="connsiteX8" fmla="*/ 72899 w 895574"/>
                <a:gd name="connsiteY8" fmla="*/ 1263770 h 2105809"/>
                <a:gd name="connsiteX9" fmla="*/ 5126 w 895574"/>
                <a:gd name="connsiteY9" fmla="*/ 1426749 h 2105809"/>
                <a:gd name="connsiteX10" fmla="*/ 5126 w 895574"/>
                <a:gd name="connsiteY10" fmla="*/ 2102867 h 2105809"/>
                <a:gd name="connsiteX11" fmla="*/ 799040 w 895574"/>
                <a:gd name="connsiteY11" fmla="*/ 2102867 h 210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5574" h="2105809">
                  <a:moveTo>
                    <a:pt x="799040" y="2102060"/>
                  </a:moveTo>
                  <a:cubicBezTo>
                    <a:pt x="851484" y="2102060"/>
                    <a:pt x="894245" y="2059298"/>
                    <a:pt x="894245" y="2006855"/>
                  </a:cubicBezTo>
                  <a:lnTo>
                    <a:pt x="894245" y="100331"/>
                  </a:lnTo>
                  <a:cubicBezTo>
                    <a:pt x="894245" y="47887"/>
                    <a:pt x="851484" y="5126"/>
                    <a:pt x="799040" y="5126"/>
                  </a:cubicBezTo>
                  <a:lnTo>
                    <a:pt x="396435" y="5126"/>
                  </a:lnTo>
                  <a:cubicBezTo>
                    <a:pt x="396435" y="5126"/>
                    <a:pt x="396435" y="5126"/>
                    <a:pt x="396435" y="5126"/>
                  </a:cubicBezTo>
                  <a:lnTo>
                    <a:pt x="396435" y="845029"/>
                  </a:lnTo>
                  <a:cubicBezTo>
                    <a:pt x="396435" y="897472"/>
                    <a:pt x="365776" y="970893"/>
                    <a:pt x="328662" y="1008007"/>
                  </a:cubicBezTo>
                  <a:lnTo>
                    <a:pt x="72899" y="1263770"/>
                  </a:lnTo>
                  <a:cubicBezTo>
                    <a:pt x="35785" y="1300884"/>
                    <a:pt x="5126" y="1374305"/>
                    <a:pt x="5126" y="1426749"/>
                  </a:cubicBezTo>
                  <a:lnTo>
                    <a:pt x="5126" y="2102867"/>
                  </a:lnTo>
                  <a:lnTo>
                    <a:pt x="799040" y="2102867"/>
                  </a:lnTo>
                  <a:close/>
                </a:path>
              </a:pathLst>
            </a:custGeom>
            <a:solidFill>
              <a:srgbClr val="2196F3"/>
            </a:solidFill>
            <a:ln w="254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9480249" y="1712119"/>
            <a:ext cx="655643" cy="5647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 defTabSz="457200"/>
            <a:r>
              <a:rPr kumimoji="1"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>
            <p:custDataLst>
              <p:tags r:id="rId13"/>
            </p:custDataLst>
          </p:nvPr>
        </p:nvGrpSpPr>
        <p:grpSpPr>
          <a:xfrm>
            <a:off x="2113590" y="2547985"/>
            <a:ext cx="9718894" cy="1578514"/>
            <a:chOff x="2822189" y="3167438"/>
            <a:chExt cx="7944529" cy="1163792"/>
          </a:xfrm>
        </p:grpSpPr>
        <p:sp>
          <p:nvSpPr>
            <p:cNvPr id="11" name="任意形状 20"/>
            <p:cNvSpPr/>
            <p:nvPr>
              <p:custDataLst>
                <p:tags r:id="rId21"/>
              </p:custDataLst>
            </p:nvPr>
          </p:nvSpPr>
          <p:spPr>
            <a:xfrm>
              <a:off x="2822190" y="3167438"/>
              <a:ext cx="374410" cy="1163346"/>
            </a:xfrm>
            <a:custGeom>
              <a:avLst/>
              <a:gdLst>
                <a:gd name="connsiteX0" fmla="*/ 100331 w 677731"/>
                <a:gd name="connsiteY0" fmla="*/ 5126 h 2105809"/>
                <a:gd name="connsiteX1" fmla="*/ 5126 w 677731"/>
                <a:gd name="connsiteY1" fmla="*/ 100331 h 2105809"/>
                <a:gd name="connsiteX2" fmla="*/ 5126 w 677731"/>
                <a:gd name="connsiteY2" fmla="*/ 2007662 h 2105809"/>
                <a:gd name="connsiteX3" fmla="*/ 100331 w 677731"/>
                <a:gd name="connsiteY3" fmla="*/ 2102867 h 2105809"/>
                <a:gd name="connsiteX4" fmla="*/ 281866 w 677731"/>
                <a:gd name="connsiteY4" fmla="*/ 2102867 h 2105809"/>
                <a:gd name="connsiteX5" fmla="*/ 281866 w 677731"/>
                <a:gd name="connsiteY5" fmla="*/ 2102867 h 2105809"/>
                <a:gd name="connsiteX6" fmla="*/ 281866 w 677731"/>
                <a:gd name="connsiteY6" fmla="*/ 860359 h 2105809"/>
                <a:gd name="connsiteX7" fmla="*/ 349639 w 677731"/>
                <a:gd name="connsiteY7" fmla="*/ 697380 h 2105809"/>
                <a:gd name="connsiteX8" fmla="*/ 605402 w 677731"/>
                <a:gd name="connsiteY8" fmla="*/ 441617 h 2105809"/>
                <a:gd name="connsiteX9" fmla="*/ 673176 w 677731"/>
                <a:gd name="connsiteY9" fmla="*/ 278639 h 2105809"/>
                <a:gd name="connsiteX10" fmla="*/ 673176 w 677731"/>
                <a:gd name="connsiteY10" fmla="*/ 5933 h 2105809"/>
                <a:gd name="connsiteX11" fmla="*/ 100331 w 677731"/>
                <a:gd name="connsiteY11" fmla="*/ 5933 h 210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7731" h="2105809">
                  <a:moveTo>
                    <a:pt x="100331" y="5126"/>
                  </a:moveTo>
                  <a:cubicBezTo>
                    <a:pt x="47887" y="5126"/>
                    <a:pt x="5126" y="47887"/>
                    <a:pt x="5126" y="100331"/>
                  </a:cubicBezTo>
                  <a:lnTo>
                    <a:pt x="5126" y="2007662"/>
                  </a:lnTo>
                  <a:cubicBezTo>
                    <a:pt x="5126" y="2060105"/>
                    <a:pt x="47887" y="2102867"/>
                    <a:pt x="100331" y="2102867"/>
                  </a:cubicBezTo>
                  <a:lnTo>
                    <a:pt x="281866" y="2102867"/>
                  </a:lnTo>
                  <a:cubicBezTo>
                    <a:pt x="281866" y="2102867"/>
                    <a:pt x="281866" y="2102867"/>
                    <a:pt x="281866" y="2102867"/>
                  </a:cubicBezTo>
                  <a:lnTo>
                    <a:pt x="281866" y="860359"/>
                  </a:lnTo>
                  <a:cubicBezTo>
                    <a:pt x="281866" y="807915"/>
                    <a:pt x="312525" y="734494"/>
                    <a:pt x="349639" y="697380"/>
                  </a:cubicBezTo>
                  <a:lnTo>
                    <a:pt x="605402" y="441617"/>
                  </a:lnTo>
                  <a:cubicBezTo>
                    <a:pt x="642516" y="404503"/>
                    <a:pt x="673176" y="331082"/>
                    <a:pt x="673176" y="278639"/>
                  </a:cubicBezTo>
                  <a:lnTo>
                    <a:pt x="673176" y="5933"/>
                  </a:lnTo>
                  <a:lnTo>
                    <a:pt x="100331" y="5933"/>
                  </a:ln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 w="254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圆角矩形 11"/>
            <p:cNvSpPr/>
            <p:nvPr>
              <p:custDataLst>
                <p:tags r:id="rId22"/>
              </p:custDataLst>
            </p:nvPr>
          </p:nvSpPr>
          <p:spPr>
            <a:xfrm>
              <a:off x="2822189" y="3167438"/>
              <a:ext cx="7944528" cy="1161867"/>
            </a:xfrm>
            <a:prstGeom prst="roundRect">
              <a:avLst>
                <a:gd name="adj" fmla="val 5137"/>
              </a:avLst>
            </a:prstGeom>
            <a:noFill/>
            <a:ln w="25400" cap="flat">
              <a:solidFill>
                <a:srgbClr val="2196F3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任意形状 22"/>
            <p:cNvSpPr/>
            <p:nvPr>
              <p:custDataLst>
                <p:tags r:id="rId23"/>
              </p:custDataLst>
            </p:nvPr>
          </p:nvSpPr>
          <p:spPr>
            <a:xfrm>
              <a:off x="10271962" y="3167884"/>
              <a:ext cx="494756" cy="1163346"/>
            </a:xfrm>
            <a:custGeom>
              <a:avLst/>
              <a:gdLst>
                <a:gd name="connsiteX0" fmla="*/ 799040 w 895574"/>
                <a:gd name="connsiteY0" fmla="*/ 2102060 h 2105809"/>
                <a:gd name="connsiteX1" fmla="*/ 894245 w 895574"/>
                <a:gd name="connsiteY1" fmla="*/ 2006855 h 2105809"/>
                <a:gd name="connsiteX2" fmla="*/ 894245 w 895574"/>
                <a:gd name="connsiteY2" fmla="*/ 100331 h 2105809"/>
                <a:gd name="connsiteX3" fmla="*/ 799040 w 895574"/>
                <a:gd name="connsiteY3" fmla="*/ 5126 h 2105809"/>
                <a:gd name="connsiteX4" fmla="*/ 396435 w 895574"/>
                <a:gd name="connsiteY4" fmla="*/ 5126 h 2105809"/>
                <a:gd name="connsiteX5" fmla="*/ 396435 w 895574"/>
                <a:gd name="connsiteY5" fmla="*/ 5126 h 2105809"/>
                <a:gd name="connsiteX6" fmla="*/ 396435 w 895574"/>
                <a:gd name="connsiteY6" fmla="*/ 845029 h 2105809"/>
                <a:gd name="connsiteX7" fmla="*/ 328662 w 895574"/>
                <a:gd name="connsiteY7" fmla="*/ 1008007 h 2105809"/>
                <a:gd name="connsiteX8" fmla="*/ 72899 w 895574"/>
                <a:gd name="connsiteY8" fmla="*/ 1263770 h 2105809"/>
                <a:gd name="connsiteX9" fmla="*/ 5126 w 895574"/>
                <a:gd name="connsiteY9" fmla="*/ 1426749 h 2105809"/>
                <a:gd name="connsiteX10" fmla="*/ 5126 w 895574"/>
                <a:gd name="connsiteY10" fmla="*/ 2102867 h 2105809"/>
                <a:gd name="connsiteX11" fmla="*/ 799040 w 895574"/>
                <a:gd name="connsiteY11" fmla="*/ 2102867 h 210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5574" h="2105809">
                  <a:moveTo>
                    <a:pt x="799040" y="2102060"/>
                  </a:moveTo>
                  <a:cubicBezTo>
                    <a:pt x="851484" y="2102060"/>
                    <a:pt x="894245" y="2059298"/>
                    <a:pt x="894245" y="2006855"/>
                  </a:cubicBezTo>
                  <a:lnTo>
                    <a:pt x="894245" y="100331"/>
                  </a:lnTo>
                  <a:cubicBezTo>
                    <a:pt x="894245" y="47887"/>
                    <a:pt x="851484" y="5126"/>
                    <a:pt x="799040" y="5126"/>
                  </a:cubicBezTo>
                  <a:lnTo>
                    <a:pt x="396435" y="5126"/>
                  </a:lnTo>
                  <a:cubicBezTo>
                    <a:pt x="396435" y="5126"/>
                    <a:pt x="396435" y="5126"/>
                    <a:pt x="396435" y="5126"/>
                  </a:cubicBezTo>
                  <a:lnTo>
                    <a:pt x="396435" y="845029"/>
                  </a:lnTo>
                  <a:cubicBezTo>
                    <a:pt x="396435" y="897472"/>
                    <a:pt x="365776" y="970893"/>
                    <a:pt x="328662" y="1008007"/>
                  </a:cubicBezTo>
                  <a:lnTo>
                    <a:pt x="72899" y="1263770"/>
                  </a:lnTo>
                  <a:cubicBezTo>
                    <a:pt x="35785" y="1300884"/>
                    <a:pt x="5126" y="1374305"/>
                    <a:pt x="5126" y="1426749"/>
                  </a:cubicBezTo>
                  <a:lnTo>
                    <a:pt x="5126" y="2102867"/>
                  </a:lnTo>
                  <a:lnTo>
                    <a:pt x="799040" y="2102867"/>
                  </a:lnTo>
                  <a:close/>
                </a:path>
              </a:pathLst>
            </a:custGeom>
            <a:solidFill>
              <a:srgbClr val="2196F3"/>
            </a:solidFill>
            <a:ln w="254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/>
          <p:cNvSpPr txBox="1"/>
          <p:nvPr>
            <p:custDataLst>
              <p:tags r:id="rId14"/>
            </p:custDataLst>
          </p:nvPr>
        </p:nvSpPr>
        <p:spPr>
          <a:xfrm>
            <a:off x="11215682" y="3560969"/>
            <a:ext cx="655643" cy="5647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 defTabSz="457200"/>
            <a:r>
              <a:rPr kumimoji="1"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>
            <p:custDataLst>
              <p:tags r:id="rId15"/>
            </p:custDataLst>
          </p:nvPr>
        </p:nvGrpSpPr>
        <p:grpSpPr>
          <a:xfrm>
            <a:off x="1035353" y="4394932"/>
            <a:ext cx="9718894" cy="1580418"/>
            <a:chOff x="1940715" y="4677210"/>
            <a:chExt cx="7944529" cy="1165196"/>
          </a:xfrm>
        </p:grpSpPr>
        <p:sp>
          <p:nvSpPr>
            <p:cNvPr id="19" name="任意形状 24"/>
            <p:cNvSpPr/>
            <p:nvPr>
              <p:custDataLst>
                <p:tags r:id="rId18"/>
              </p:custDataLst>
            </p:nvPr>
          </p:nvSpPr>
          <p:spPr>
            <a:xfrm>
              <a:off x="1940716" y="4678614"/>
              <a:ext cx="374410" cy="1163346"/>
            </a:xfrm>
            <a:custGeom>
              <a:avLst/>
              <a:gdLst>
                <a:gd name="connsiteX0" fmla="*/ 100331 w 677731"/>
                <a:gd name="connsiteY0" fmla="*/ 5126 h 2105809"/>
                <a:gd name="connsiteX1" fmla="*/ 5126 w 677731"/>
                <a:gd name="connsiteY1" fmla="*/ 100331 h 2105809"/>
                <a:gd name="connsiteX2" fmla="*/ 5126 w 677731"/>
                <a:gd name="connsiteY2" fmla="*/ 2007662 h 2105809"/>
                <a:gd name="connsiteX3" fmla="*/ 100331 w 677731"/>
                <a:gd name="connsiteY3" fmla="*/ 2102867 h 2105809"/>
                <a:gd name="connsiteX4" fmla="*/ 281866 w 677731"/>
                <a:gd name="connsiteY4" fmla="*/ 2102867 h 2105809"/>
                <a:gd name="connsiteX5" fmla="*/ 281866 w 677731"/>
                <a:gd name="connsiteY5" fmla="*/ 2102867 h 2105809"/>
                <a:gd name="connsiteX6" fmla="*/ 281866 w 677731"/>
                <a:gd name="connsiteY6" fmla="*/ 860359 h 2105809"/>
                <a:gd name="connsiteX7" fmla="*/ 349639 w 677731"/>
                <a:gd name="connsiteY7" fmla="*/ 697380 h 2105809"/>
                <a:gd name="connsiteX8" fmla="*/ 605402 w 677731"/>
                <a:gd name="connsiteY8" fmla="*/ 441617 h 2105809"/>
                <a:gd name="connsiteX9" fmla="*/ 673176 w 677731"/>
                <a:gd name="connsiteY9" fmla="*/ 278639 h 2105809"/>
                <a:gd name="connsiteX10" fmla="*/ 673176 w 677731"/>
                <a:gd name="connsiteY10" fmla="*/ 5933 h 2105809"/>
                <a:gd name="connsiteX11" fmla="*/ 100331 w 677731"/>
                <a:gd name="connsiteY11" fmla="*/ 5933 h 210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7731" h="2105809">
                  <a:moveTo>
                    <a:pt x="100331" y="5126"/>
                  </a:moveTo>
                  <a:cubicBezTo>
                    <a:pt x="47887" y="5126"/>
                    <a:pt x="5126" y="47887"/>
                    <a:pt x="5126" y="100331"/>
                  </a:cubicBezTo>
                  <a:lnTo>
                    <a:pt x="5126" y="2007662"/>
                  </a:lnTo>
                  <a:cubicBezTo>
                    <a:pt x="5126" y="2060105"/>
                    <a:pt x="47887" y="2102867"/>
                    <a:pt x="100331" y="2102867"/>
                  </a:cubicBezTo>
                  <a:lnTo>
                    <a:pt x="281866" y="2102867"/>
                  </a:lnTo>
                  <a:cubicBezTo>
                    <a:pt x="281866" y="2102867"/>
                    <a:pt x="281866" y="2102867"/>
                    <a:pt x="281866" y="2102867"/>
                  </a:cubicBezTo>
                  <a:lnTo>
                    <a:pt x="281866" y="860359"/>
                  </a:lnTo>
                  <a:cubicBezTo>
                    <a:pt x="281866" y="807915"/>
                    <a:pt x="312525" y="734494"/>
                    <a:pt x="349639" y="697380"/>
                  </a:cubicBezTo>
                  <a:lnTo>
                    <a:pt x="605402" y="441617"/>
                  </a:lnTo>
                  <a:cubicBezTo>
                    <a:pt x="642516" y="404503"/>
                    <a:pt x="673176" y="331082"/>
                    <a:pt x="673176" y="278639"/>
                  </a:cubicBezTo>
                  <a:lnTo>
                    <a:pt x="673176" y="5933"/>
                  </a:lnTo>
                  <a:lnTo>
                    <a:pt x="100331" y="5933"/>
                  </a:ln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 w="254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圆角矩形 19"/>
            <p:cNvSpPr/>
            <p:nvPr>
              <p:custDataLst>
                <p:tags r:id="rId19"/>
              </p:custDataLst>
            </p:nvPr>
          </p:nvSpPr>
          <p:spPr>
            <a:xfrm>
              <a:off x="1940715" y="4677210"/>
              <a:ext cx="7944528" cy="1161867"/>
            </a:xfrm>
            <a:prstGeom prst="roundRect">
              <a:avLst>
                <a:gd name="adj" fmla="val 5137"/>
              </a:avLst>
            </a:prstGeom>
            <a:noFill/>
            <a:ln w="25400" cap="flat">
              <a:solidFill>
                <a:srgbClr val="2196F3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en-US" altLang="zh-CN" spc="300" dirty="0">
                <a:solidFill>
                  <a:srgbClr val="2196F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形状 26"/>
            <p:cNvSpPr/>
            <p:nvPr>
              <p:custDataLst>
                <p:tags r:id="rId20"/>
              </p:custDataLst>
            </p:nvPr>
          </p:nvSpPr>
          <p:spPr>
            <a:xfrm>
              <a:off x="9390488" y="4679060"/>
              <a:ext cx="494756" cy="1163346"/>
            </a:xfrm>
            <a:custGeom>
              <a:avLst/>
              <a:gdLst>
                <a:gd name="connsiteX0" fmla="*/ 799040 w 895574"/>
                <a:gd name="connsiteY0" fmla="*/ 2102060 h 2105809"/>
                <a:gd name="connsiteX1" fmla="*/ 894245 w 895574"/>
                <a:gd name="connsiteY1" fmla="*/ 2006855 h 2105809"/>
                <a:gd name="connsiteX2" fmla="*/ 894245 w 895574"/>
                <a:gd name="connsiteY2" fmla="*/ 100331 h 2105809"/>
                <a:gd name="connsiteX3" fmla="*/ 799040 w 895574"/>
                <a:gd name="connsiteY3" fmla="*/ 5126 h 2105809"/>
                <a:gd name="connsiteX4" fmla="*/ 396435 w 895574"/>
                <a:gd name="connsiteY4" fmla="*/ 5126 h 2105809"/>
                <a:gd name="connsiteX5" fmla="*/ 396435 w 895574"/>
                <a:gd name="connsiteY5" fmla="*/ 5126 h 2105809"/>
                <a:gd name="connsiteX6" fmla="*/ 396435 w 895574"/>
                <a:gd name="connsiteY6" fmla="*/ 845029 h 2105809"/>
                <a:gd name="connsiteX7" fmla="*/ 328662 w 895574"/>
                <a:gd name="connsiteY7" fmla="*/ 1008007 h 2105809"/>
                <a:gd name="connsiteX8" fmla="*/ 72899 w 895574"/>
                <a:gd name="connsiteY8" fmla="*/ 1263770 h 2105809"/>
                <a:gd name="connsiteX9" fmla="*/ 5126 w 895574"/>
                <a:gd name="connsiteY9" fmla="*/ 1426749 h 2105809"/>
                <a:gd name="connsiteX10" fmla="*/ 5126 w 895574"/>
                <a:gd name="connsiteY10" fmla="*/ 2102867 h 2105809"/>
                <a:gd name="connsiteX11" fmla="*/ 799040 w 895574"/>
                <a:gd name="connsiteY11" fmla="*/ 2102867 h 210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5574" h="2105809">
                  <a:moveTo>
                    <a:pt x="799040" y="2102060"/>
                  </a:moveTo>
                  <a:cubicBezTo>
                    <a:pt x="851484" y="2102060"/>
                    <a:pt x="894245" y="2059298"/>
                    <a:pt x="894245" y="2006855"/>
                  </a:cubicBezTo>
                  <a:lnTo>
                    <a:pt x="894245" y="100331"/>
                  </a:lnTo>
                  <a:cubicBezTo>
                    <a:pt x="894245" y="47887"/>
                    <a:pt x="851484" y="5126"/>
                    <a:pt x="799040" y="5126"/>
                  </a:cubicBezTo>
                  <a:lnTo>
                    <a:pt x="396435" y="5126"/>
                  </a:lnTo>
                  <a:cubicBezTo>
                    <a:pt x="396435" y="5126"/>
                    <a:pt x="396435" y="5126"/>
                    <a:pt x="396435" y="5126"/>
                  </a:cubicBezTo>
                  <a:lnTo>
                    <a:pt x="396435" y="845029"/>
                  </a:lnTo>
                  <a:cubicBezTo>
                    <a:pt x="396435" y="897472"/>
                    <a:pt x="365776" y="970893"/>
                    <a:pt x="328662" y="1008007"/>
                  </a:cubicBezTo>
                  <a:lnTo>
                    <a:pt x="72899" y="1263770"/>
                  </a:lnTo>
                  <a:cubicBezTo>
                    <a:pt x="35785" y="1300884"/>
                    <a:pt x="5126" y="1374305"/>
                    <a:pt x="5126" y="1426749"/>
                  </a:cubicBezTo>
                  <a:lnTo>
                    <a:pt x="5126" y="2102867"/>
                  </a:lnTo>
                  <a:lnTo>
                    <a:pt x="799040" y="2102867"/>
                  </a:lnTo>
                  <a:close/>
                </a:path>
              </a:pathLst>
            </a:custGeom>
            <a:solidFill>
              <a:srgbClr val="2196F3"/>
            </a:solidFill>
            <a:ln w="254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文本框 27"/>
          <p:cNvSpPr txBox="1"/>
          <p:nvPr>
            <p:custDataLst>
              <p:tags r:id="rId16"/>
            </p:custDataLst>
          </p:nvPr>
        </p:nvSpPr>
        <p:spPr>
          <a:xfrm>
            <a:off x="10137445" y="5409819"/>
            <a:ext cx="655643" cy="5647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 defTabSz="457200"/>
            <a:r>
              <a:rPr kumimoji="1"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17"/>
            </p:custDataLst>
          </p:nvPr>
        </p:nvSpPr>
        <p:spPr>
          <a:xfrm flipH="1">
            <a:off x="855202" y="715683"/>
            <a:ext cx="6927215" cy="452120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>
            <a:defPPr>
              <a:defRPr lang="en-US"/>
            </a:defPPr>
            <a:lvl1pPr algn="r">
              <a:defRPr kumimoji="1" b="1">
                <a:solidFill>
                  <a:srgbClr val="2196F3"/>
                </a:solidFill>
                <a:latin typeface="微软雅黑" panose="020B0503020204020204" pitchFamily="34" charset="-122"/>
              </a:defRPr>
            </a:lvl1pPr>
          </a:lstStyle>
          <a:p>
            <a:pPr algn="l" defTabSz="457200"/>
            <a:r>
              <a:rPr lang="en-US" altLang="zh-CN" spc="300" dirty="0">
                <a:solidFill>
                  <a:srgbClr val="2196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WEP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638300" y="458279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7200"/>
            <a:r>
              <a:rPr kumimoji="1" lang="en-US" altLang="zh-CN" b="1" spc="300" dirty="0">
                <a:solidFill>
                  <a:srgbClr val="2196F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WPA-PSK/WPA2-PSK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9"/>
          <p:cNvSpPr txBox="1"/>
          <p:nvPr/>
        </p:nvSpPr>
        <p:spPr>
          <a:xfrm>
            <a:off x="348782" y="298270"/>
            <a:ext cx="644260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buClrTx/>
              <a:buSzTx/>
              <a:buFontTx/>
            </a:pPr>
            <a:r>
              <a:rPr lang="en-US" altLang="zh-CN" sz="36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2.万能钥匙原理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01998" y="1635125"/>
            <a:ext cx="5853430" cy="3639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用户上传分享的热点（主动或“被动”）到后台服务器的方式收集、积累数据。后台服务器维护者一份热点数据库，其中包含着热点名称（或者用来唯一标识的MAC地址）以及与其对应的密码字符串。查询密码时，用户将周围扫描到的陌生热点信息上传，服务器后台查询到相对应的密码（如果分享过的话）后返回给APP供用户选择使用</a:t>
            </a:r>
            <a:r>
              <a:rPr lang="zh-CN" altLang="en-US" sz="1400" dirty="0"/>
              <a:t>。</a:t>
            </a:r>
          </a:p>
        </p:txBody>
      </p:sp>
      <p:cxnSp>
        <p:nvCxnSpPr>
          <p:cNvPr id="11" name="直接连接符 16"/>
          <p:cNvCxnSpPr/>
          <p:nvPr>
            <p:custDataLst>
              <p:tags r:id="rId1"/>
            </p:custDataLst>
          </p:nvPr>
        </p:nvCxnSpPr>
        <p:spPr>
          <a:xfrm>
            <a:off x="1173370" y="1111566"/>
            <a:ext cx="22632" cy="4402193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  <a:miter lim="800000"/>
          </a:ln>
          <a:effectLst/>
        </p:spPr>
      </p:cxnSp>
      <p:pic>
        <p:nvPicPr>
          <p:cNvPr id="13" name="图片 12" descr="OIP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340" y="1111250"/>
            <a:ext cx="4402455" cy="4402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9"/>
          <p:cNvSpPr txBox="1"/>
          <p:nvPr/>
        </p:nvSpPr>
        <p:spPr>
          <a:xfrm>
            <a:off x="320501" y="278146"/>
            <a:ext cx="644260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36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4.WIFI破解</a:t>
            </a:r>
            <a:endParaRPr lang="zh-CN" altLang="en-US" sz="2400" b="1" dirty="0">
              <a:solidFill>
                <a:srgbClr val="0327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756605" y="2405784"/>
            <a:ext cx="624816" cy="261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简历数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838691" y="3663935"/>
            <a:ext cx="6106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offer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8655" y="1111250"/>
            <a:ext cx="6086475" cy="4664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24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主流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WiFi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破解方式：</a:t>
            </a:r>
          </a:p>
          <a:p>
            <a:pPr marL="457200" indent="-457200">
              <a:lnSpc>
                <a:spcPct val="24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"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太乙真人"派: 对信息加密算法进行破解</a:t>
            </a:r>
          </a:p>
          <a:p>
            <a:pPr marL="457200" indent="-457200">
              <a:lnSpc>
                <a:spcPct val="24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"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姜太公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"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派: 钓鱼WIFI来获取密码</a:t>
            </a:r>
          </a:p>
          <a:p>
            <a:pPr marL="457200" indent="-457200">
              <a:lnSpc>
                <a:spcPct val="24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"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哪吒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"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派: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暴力撞库</a:t>
            </a: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1" name="直接连接符 16"/>
          <p:cNvCxnSpPr/>
          <p:nvPr>
            <p:custDataLst>
              <p:tags r:id="rId1"/>
            </p:custDataLst>
          </p:nvPr>
        </p:nvCxnSpPr>
        <p:spPr>
          <a:xfrm>
            <a:off x="668545" y="1111566"/>
            <a:ext cx="22632" cy="4402193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  <a:miter lim="800000"/>
          </a:ln>
          <a:effectLst/>
        </p:spPr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45" y="1438910"/>
            <a:ext cx="5356860" cy="362077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softEdge rad="12700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9"/>
          <p:cNvSpPr txBox="1"/>
          <p:nvPr/>
        </p:nvSpPr>
        <p:spPr>
          <a:xfrm>
            <a:off x="320501" y="278146"/>
            <a:ext cx="644260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36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4.WIFI破解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756605" y="2405784"/>
            <a:ext cx="624816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838691" y="3663935"/>
            <a:ext cx="6106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offer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25220" y="1369695"/>
            <a:ext cx="10318115" cy="48044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9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所需环境：</a:t>
            </a:r>
          </a:p>
          <a:p>
            <a:pPr marL="457200" indent="-457200">
              <a:lnSpc>
                <a:spcPct val="19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kali linux 操作系统</a:t>
            </a:r>
          </a:p>
          <a:p>
            <a:pPr marL="457200" indent="-457200">
              <a:lnSpc>
                <a:spcPct val="19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无线适配器网卡（可选），支持封包注入和封包嗅探</a:t>
            </a:r>
          </a:p>
          <a:p>
            <a:pPr marL="457200" indent="-457200">
              <a:lnSpc>
                <a:spcPct val="19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一个接入点</a:t>
            </a:r>
          </a:p>
          <a:p>
            <a:pPr marL="457200" indent="-457200">
              <a:lnSpc>
                <a:spcPct val="19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aircrack套件（https://www.aircrack-ng.org）</a:t>
            </a:r>
          </a:p>
          <a:p>
            <a:pPr>
              <a:lnSpc>
                <a:spcPct val="190000"/>
              </a:lnSpc>
            </a:pP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1" name="直接连接符 16"/>
          <p:cNvCxnSpPr/>
          <p:nvPr>
            <p:custDataLst>
              <p:tags r:id="rId1"/>
            </p:custDataLst>
          </p:nvPr>
        </p:nvCxnSpPr>
        <p:spPr>
          <a:xfrm>
            <a:off x="867300" y="1771966"/>
            <a:ext cx="22860" cy="3688715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  <a:miter lim="800000"/>
          </a:ln>
          <a:effectLst/>
        </p:spPr>
      </p:cxnSp>
      <p:sp>
        <p:nvSpPr>
          <p:cNvPr id="5" name="文本框 4"/>
          <p:cNvSpPr txBox="1"/>
          <p:nvPr/>
        </p:nvSpPr>
        <p:spPr>
          <a:xfrm>
            <a:off x="3048000" y="32448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9"/>
          <p:cNvSpPr txBox="1"/>
          <p:nvPr/>
        </p:nvSpPr>
        <p:spPr>
          <a:xfrm>
            <a:off x="301451" y="369586"/>
            <a:ext cx="644260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28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5.A</a:t>
            </a:r>
            <a:r>
              <a:rPr lang="en-US" sz="28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ircrack-ng</a:t>
            </a:r>
            <a:r>
              <a:rPr lang="zh-CN" altLang="en-US" sz="28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套件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756605" y="2405784"/>
            <a:ext cx="624816" cy="261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简历数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838691" y="3663935"/>
            <a:ext cx="6106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offer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50505" y="6115685"/>
            <a:ext cx="3843655" cy="291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17245" y="1143000"/>
            <a:ext cx="10876915" cy="52641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4152D47-B50A-0E6D-0571-FAE7FAA6CC5D}"/>
              </a:ext>
            </a:extLst>
          </p:cNvPr>
          <p:cNvSpPr/>
          <p:nvPr/>
        </p:nvSpPr>
        <p:spPr>
          <a:xfrm>
            <a:off x="2240280" y="1417320"/>
            <a:ext cx="2110740" cy="9296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无线</a:t>
            </a:r>
            <a:r>
              <a:rPr lang="en-US" altLang="zh-CN" dirty="0"/>
              <a:t>ap</a:t>
            </a:r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4E669C5-95F4-4C0C-BF95-361866066C72}"/>
              </a:ext>
            </a:extLst>
          </p:cNvPr>
          <p:cNvSpPr/>
          <p:nvPr/>
        </p:nvSpPr>
        <p:spPr>
          <a:xfrm>
            <a:off x="6278880" y="1577340"/>
            <a:ext cx="2430780" cy="128016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Kali</a:t>
            </a:r>
            <a:r>
              <a:rPr lang="zh-CN" altLang="en-US" dirty="0"/>
              <a:t>攻击机</a:t>
            </a:r>
            <a:endParaRPr lang="en-US" altLang="zh-CN" dirty="0"/>
          </a:p>
          <a:p>
            <a:pPr algn="ctr"/>
            <a:r>
              <a:rPr lang="en-US" altLang="zh-CN" dirty="0" err="1"/>
              <a:t>Airmon</a:t>
            </a:r>
            <a:r>
              <a:rPr lang="en-US" altLang="zh-CN" dirty="0"/>
              <a:t>-ng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7DD532-1780-0232-EEB1-4BCBC77E9241}"/>
              </a:ext>
            </a:extLst>
          </p:cNvPr>
          <p:cNvSpPr/>
          <p:nvPr/>
        </p:nvSpPr>
        <p:spPr>
          <a:xfrm>
            <a:off x="8305800" y="1943100"/>
            <a:ext cx="1021080" cy="5791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网卡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9847A2C-EDC3-3F31-4403-AE9C35F1A5C7}"/>
              </a:ext>
            </a:extLst>
          </p:cNvPr>
          <p:cNvSpPr/>
          <p:nvPr/>
        </p:nvSpPr>
        <p:spPr>
          <a:xfrm>
            <a:off x="5196840" y="434340"/>
            <a:ext cx="1828800" cy="3124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使用者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9D75E77-F1F5-AFCB-61C0-D9DB6952277D}"/>
              </a:ext>
            </a:extLst>
          </p:cNvPr>
          <p:cNvCxnSpPr/>
          <p:nvPr/>
        </p:nvCxnSpPr>
        <p:spPr>
          <a:xfrm flipH="1">
            <a:off x="3787140" y="670560"/>
            <a:ext cx="1226820" cy="1043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E073952-3759-DD7E-09C6-9ECC29D626E2}"/>
              </a:ext>
            </a:extLst>
          </p:cNvPr>
          <p:cNvCxnSpPr/>
          <p:nvPr/>
        </p:nvCxnSpPr>
        <p:spPr>
          <a:xfrm flipH="1" flipV="1">
            <a:off x="4351020" y="838200"/>
            <a:ext cx="1592580" cy="1424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726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264920" y="2635250"/>
            <a:ext cx="7621270" cy="321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80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549047" y="434723"/>
            <a:ext cx="11306816" cy="6163081"/>
          </a:xfrm>
          <a:prstGeom prst="rect">
            <a:avLst/>
          </a:prstGeom>
          <a:noFill/>
          <a:ln w="41275" cmpd="sng">
            <a:solidFill>
              <a:srgbClr val="FFBD00"/>
            </a:solidFill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357458" y="282323"/>
            <a:ext cx="11306816" cy="6163081"/>
          </a:xfrm>
          <a:prstGeom prst="rect">
            <a:avLst/>
          </a:prstGeom>
          <a:noFill/>
          <a:ln w="12700">
            <a:solidFill>
              <a:srgbClr val="4700E4"/>
            </a:solidFill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>
            <p:custDataLst>
              <p:tags r:id="rId4"/>
            </p:custDataLst>
          </p:nvPr>
        </p:nvSpPr>
        <p:spPr>
          <a:xfrm rot="10800000">
            <a:off x="23720" y="0"/>
            <a:ext cx="1229850" cy="11561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 rot="10800000">
            <a:off x="10763238" y="5419777"/>
            <a:ext cx="1229850" cy="1330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279056" y="195409"/>
            <a:ext cx="937883" cy="818399"/>
            <a:chOff x="1168400" y="1347856"/>
            <a:chExt cx="723913" cy="631688"/>
          </a:xfrm>
          <a:solidFill>
            <a:srgbClr val="FFBD00"/>
          </a:solidFill>
        </p:grpSpPr>
        <p:sp>
          <p:nvSpPr>
            <p:cNvPr id="9" name="任意多边形: 形状 8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1168400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FFBD00"/>
            </a:solidFill>
            <a:ln>
              <a:solidFill>
                <a:srgbClr val="FFBD00"/>
              </a:solidFill>
            </a:ln>
          </p:spPr>
          <p:style>
            <a:lnRef idx="2">
              <a:srgbClr val="FFBD00">
                <a:shade val="50000"/>
              </a:srgbClr>
            </a:lnRef>
            <a:fillRef idx="1">
              <a:srgbClr val="FFBD00"/>
            </a:fillRef>
            <a:effectRef idx="0">
              <a:srgbClr val="FFBD00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1581018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FFBD00"/>
            </a:solidFill>
            <a:ln>
              <a:solidFill>
                <a:srgbClr val="FFBD00"/>
              </a:solidFill>
            </a:ln>
          </p:spPr>
          <p:style>
            <a:lnRef idx="2">
              <a:srgbClr val="FFBD00">
                <a:shade val="50000"/>
              </a:srgbClr>
            </a:lnRef>
            <a:fillRef idx="1">
              <a:srgbClr val="FFBD00"/>
            </a:fillRef>
            <a:effectRef idx="0">
              <a:srgbClr val="FFBD00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>
            <a:grpSpLocks noChangeAspect="1"/>
          </p:cNvGrpSpPr>
          <p:nvPr>
            <p:custDataLst>
              <p:tags r:id="rId7"/>
            </p:custDataLst>
          </p:nvPr>
        </p:nvGrpSpPr>
        <p:grpSpPr>
          <a:xfrm rot="10800000">
            <a:off x="10923371" y="5585925"/>
            <a:ext cx="829457" cy="723786"/>
            <a:chOff x="1168400" y="1347856"/>
            <a:chExt cx="723913" cy="631688"/>
          </a:xfrm>
          <a:solidFill>
            <a:srgbClr val="4700E4"/>
          </a:solidFill>
        </p:grpSpPr>
        <p:sp>
          <p:nvSpPr>
            <p:cNvPr id="15" name="任意多边形: 形状 14"/>
            <p:cNvSpPr>
              <a:spLocks noChangeAspect="1"/>
            </p:cNvSpPr>
            <p:nvPr>
              <p:custDataLst>
                <p:tags r:id="rId11"/>
              </p:custDataLst>
            </p:nvPr>
          </p:nvSpPr>
          <p:spPr>
            <a:xfrm>
              <a:off x="1168400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4700E4"/>
            </a:solidFill>
            <a:ln>
              <a:noFill/>
            </a:ln>
          </p:spPr>
          <p:style>
            <a:lnRef idx="2">
              <a:srgbClr val="FFBD00">
                <a:shade val="50000"/>
              </a:srgbClr>
            </a:lnRef>
            <a:fillRef idx="1">
              <a:srgbClr val="FFBD00"/>
            </a:fillRef>
            <a:effectRef idx="0">
              <a:srgbClr val="FFBD00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>
            <a:xfrm>
              <a:off x="1581018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4700E4"/>
            </a:solidFill>
            <a:ln>
              <a:noFill/>
            </a:ln>
          </p:spPr>
          <p:style>
            <a:lnRef idx="2">
              <a:srgbClr val="FFBD00">
                <a:shade val="50000"/>
              </a:srgbClr>
            </a:lnRef>
            <a:fillRef idx="1">
              <a:srgbClr val="FFBD00"/>
            </a:fillRef>
            <a:effectRef idx="0">
              <a:srgbClr val="FFBD00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838200" y="1014095"/>
            <a:ext cx="11155045" cy="230441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60045" indent="-360045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Char char=""/>
            </a:pPr>
            <a:r>
              <a:rPr sz="1400" b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中华人民共和国刑法(第285、286条)</a:t>
            </a:r>
          </a:p>
          <a:p>
            <a:pPr marL="360045" indent="-360045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Char char=""/>
            </a:pPr>
            <a:r>
              <a:rPr sz="1400" b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第二百八十五条</a:t>
            </a:r>
          </a:p>
          <a:p>
            <a:pPr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r>
              <a:rPr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违反国家规定，侵入国家事务、国防建设、尖端科学技术领域的计算机信息系统的，处三年以下有期徒刑或者拘役。</a:t>
            </a:r>
          </a:p>
          <a:p>
            <a:pPr marL="360045" indent="-360045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Char char=""/>
            </a:pPr>
            <a:r>
              <a:rPr sz="1400" b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第二百八十六条</a:t>
            </a:r>
          </a:p>
          <a:p>
            <a:pPr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r>
              <a:rPr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违反国家规定，对计算机信息系统功能进行删除、修改、增加、干扰，造成计算机信息系统不能正常运行，后果严重的，处五年以下有期徒刑或者拘役:后果特别严重的，处五年以上有期徒刑。违反国家规定，对计算机信息系统中存储、处理或者传输的数据和应用程序进行删除、修改、增加的操作，后果严重的，依照前款的规定处罚。</a:t>
            </a:r>
          </a:p>
          <a:p>
            <a:pPr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r>
              <a:rPr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故意制作、传播计算机病毒等破坏性程序，影响计算机系统正常运行，后果严重的，依照第一款的规定处罚</a:t>
            </a:r>
          </a:p>
          <a:p>
            <a:pPr marL="360045" indent="-360045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Char char=""/>
            </a:pPr>
            <a:r>
              <a:rPr sz="1400" b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中华人民共和国刑法修正案(七)</a:t>
            </a:r>
          </a:p>
          <a:p>
            <a:pPr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r>
              <a:rPr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在刑法第二百八十五条中增加两款作为第二款、第三款:“违反国家规定，侵入前款规定以外的计算机信息系统或者采用其他技术手段，获取该计算机信息系统中存储、处理或者传输的数据，或者对该计算机信息系统实施非法控制，情节严重的，处三年以下有期徒刑或者拘役，并处或者单处罚金;情节特别严重的，处三年以上七年以下有期徒刑，并处罚金。</a:t>
            </a:r>
          </a:p>
          <a:p>
            <a:pPr indent="0" fontAlgn="ctr">
              <a:spcBef>
                <a:spcPts val="1000"/>
              </a:spcBef>
              <a:spcAft>
                <a:spcPts val="0"/>
              </a:spcAft>
              <a:buFont typeface="WPS-Numbers" pitchFamily="2" charset="0"/>
              <a:buNone/>
            </a:pPr>
            <a:r>
              <a:rPr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提供专门用于侵入、非法控制计算机信息系统的程序、工具，或者明知他人实施侵入、非法控制计算机信息系统的违法犯罪行为而为其提供程序、工具、情节严重的、依照前款的规定处罚。</a:t>
            </a:r>
          </a:p>
        </p:txBody>
      </p:sp>
      <p:sp>
        <p:nvSpPr>
          <p:cNvPr id="18" name="椭圆 17"/>
          <p:cNvSpPr/>
          <p:nvPr>
            <p:custDataLst>
              <p:tags r:id="rId9"/>
            </p:custDataLst>
          </p:nvPr>
        </p:nvSpPr>
        <p:spPr>
          <a:xfrm>
            <a:off x="10497185" y="1088390"/>
            <a:ext cx="266065" cy="266065"/>
          </a:xfrm>
          <a:prstGeom prst="ellipse">
            <a:avLst/>
          </a:prstGeom>
          <a:solidFill>
            <a:srgbClr val="FFBD00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>
            <p:custDataLst>
              <p:tags r:id="rId10"/>
            </p:custDataLst>
          </p:nvPr>
        </p:nvSpPr>
        <p:spPr>
          <a:xfrm>
            <a:off x="11009630" y="701675"/>
            <a:ext cx="386715" cy="386715"/>
          </a:xfrm>
          <a:prstGeom prst="ellipse">
            <a:avLst/>
          </a:prstGeom>
          <a:solidFill>
            <a:srgbClr val="4700E4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549047" y="434723"/>
            <a:ext cx="11306816" cy="6163081"/>
          </a:xfrm>
          <a:prstGeom prst="rect">
            <a:avLst/>
          </a:prstGeom>
          <a:noFill/>
          <a:ln w="41275" cmpd="sng">
            <a:solidFill>
              <a:srgbClr val="FFBD00"/>
            </a:solidFill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357458" y="282323"/>
            <a:ext cx="11306816" cy="6163081"/>
          </a:xfrm>
          <a:prstGeom prst="rect">
            <a:avLst/>
          </a:prstGeom>
          <a:noFill/>
          <a:ln w="12700">
            <a:solidFill>
              <a:srgbClr val="4700E4"/>
            </a:solidFill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>
            <p:custDataLst>
              <p:tags r:id="rId4"/>
            </p:custDataLst>
          </p:nvPr>
        </p:nvSpPr>
        <p:spPr>
          <a:xfrm rot="10800000">
            <a:off x="23720" y="0"/>
            <a:ext cx="1229850" cy="11561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 rot="10800000">
            <a:off x="10763238" y="5419777"/>
            <a:ext cx="1229850" cy="1330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279056" y="195409"/>
            <a:ext cx="937883" cy="818399"/>
            <a:chOff x="1168400" y="1347856"/>
            <a:chExt cx="723913" cy="631688"/>
          </a:xfrm>
          <a:solidFill>
            <a:srgbClr val="FFBD00"/>
          </a:solidFill>
        </p:grpSpPr>
        <p:sp>
          <p:nvSpPr>
            <p:cNvPr id="9" name="任意多边形: 形状 8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1168400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FFBD00"/>
            </a:solidFill>
            <a:ln>
              <a:solidFill>
                <a:srgbClr val="FFBD00"/>
              </a:solidFill>
            </a:ln>
          </p:spPr>
          <p:style>
            <a:lnRef idx="2">
              <a:srgbClr val="FFBD00">
                <a:shade val="50000"/>
              </a:srgbClr>
            </a:lnRef>
            <a:fillRef idx="1">
              <a:srgbClr val="FFBD00"/>
            </a:fillRef>
            <a:effectRef idx="0">
              <a:srgbClr val="FFBD00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1581018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FFBD00"/>
            </a:solidFill>
            <a:ln>
              <a:solidFill>
                <a:srgbClr val="FFBD00"/>
              </a:solidFill>
            </a:ln>
          </p:spPr>
          <p:style>
            <a:lnRef idx="2">
              <a:srgbClr val="FFBD00">
                <a:shade val="50000"/>
              </a:srgbClr>
            </a:lnRef>
            <a:fillRef idx="1">
              <a:srgbClr val="FFBD00"/>
            </a:fillRef>
            <a:effectRef idx="0">
              <a:srgbClr val="FFBD00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>
            <a:grpSpLocks noChangeAspect="1"/>
          </p:cNvGrpSpPr>
          <p:nvPr>
            <p:custDataLst>
              <p:tags r:id="rId7"/>
            </p:custDataLst>
          </p:nvPr>
        </p:nvGrpSpPr>
        <p:grpSpPr>
          <a:xfrm rot="10800000">
            <a:off x="10923371" y="5585925"/>
            <a:ext cx="829457" cy="723786"/>
            <a:chOff x="1168400" y="1347856"/>
            <a:chExt cx="723913" cy="631688"/>
          </a:xfrm>
          <a:solidFill>
            <a:srgbClr val="4700E4"/>
          </a:solidFill>
        </p:grpSpPr>
        <p:sp>
          <p:nvSpPr>
            <p:cNvPr id="15" name="任意多边形: 形状 14"/>
            <p:cNvSpPr>
              <a:spLocks noChangeAspect="1"/>
            </p:cNvSpPr>
            <p:nvPr>
              <p:custDataLst>
                <p:tags r:id="rId11"/>
              </p:custDataLst>
            </p:nvPr>
          </p:nvSpPr>
          <p:spPr>
            <a:xfrm>
              <a:off x="1168400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4700E4"/>
            </a:solidFill>
            <a:ln>
              <a:noFill/>
            </a:ln>
          </p:spPr>
          <p:style>
            <a:lnRef idx="2">
              <a:srgbClr val="FFBD00">
                <a:shade val="50000"/>
              </a:srgbClr>
            </a:lnRef>
            <a:fillRef idx="1">
              <a:srgbClr val="FFBD00"/>
            </a:fillRef>
            <a:effectRef idx="0">
              <a:srgbClr val="FFBD00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>
            <a:xfrm>
              <a:off x="1581018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rgbClr val="4700E4"/>
            </a:solidFill>
            <a:ln>
              <a:noFill/>
            </a:ln>
          </p:spPr>
          <p:style>
            <a:lnRef idx="2">
              <a:srgbClr val="FFBD00">
                <a:shade val="50000"/>
              </a:srgbClr>
            </a:lnRef>
            <a:fillRef idx="1">
              <a:srgbClr val="FFBD00"/>
            </a:fillRef>
            <a:effectRef idx="0">
              <a:srgbClr val="FFBD00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1355725" y="934720"/>
            <a:ext cx="9552305" cy="232791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60045" lvl="1" indent="-360045" algn="l" fontAlgn="ctr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PS-Numbers" pitchFamily="2" charset="0"/>
              <a:buChar char=""/>
            </a:pPr>
            <a:r>
              <a:rPr sz="1400" b="1" spc="15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中华人民共和国刑法修正案(九)</a:t>
            </a:r>
          </a:p>
          <a:p>
            <a:pPr marL="714375" lvl="1" indent="-325755" fontAlgn="ctr">
              <a:lnSpc>
                <a:spcPct val="170000"/>
              </a:lnSpc>
              <a:buFont typeface="Wingdings" panose="05000000000000000000" pitchFamily="2" charset="2"/>
              <a:buChar char=""/>
            </a:pPr>
            <a:r>
              <a:rPr sz="1400" spc="15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在刑法第二百八十五条中增加一款作为第四款:“单位犯前三款罪的，对单位判处罚金，并对其直接负责的主管人员和其他直接责任人员，依照各该款的规定处罚。”</a:t>
            </a:r>
          </a:p>
          <a:p>
            <a:pPr marL="714375" lvl="1" indent="-325755" fontAlgn="ctr">
              <a:lnSpc>
                <a:spcPct val="170000"/>
              </a:lnSpc>
              <a:buFont typeface="Wingdings" panose="05000000000000000000" pitchFamily="2" charset="2"/>
              <a:buChar char=""/>
            </a:pPr>
            <a:r>
              <a:rPr sz="1400" spc="15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在刑法第二百八十六条中增加一款作为第四款:“单位犯前三款罪的，对单位判处罚金，并对其直接负责的主管人员和其他直接责任人员，依照第一款的规定处罚。</a:t>
            </a:r>
          </a:p>
          <a:p>
            <a:pPr marL="714375" lvl="1" indent="-325755" fontAlgn="ctr">
              <a:lnSpc>
                <a:spcPct val="170000"/>
              </a:lnSpc>
              <a:buFont typeface="Wingdings" panose="05000000000000000000" pitchFamily="2" charset="2"/>
              <a:buChar char=""/>
            </a:pPr>
            <a:r>
              <a:rPr sz="1400" spc="15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在刑法第二百八十六条后增加一条，作为第二百八十六条之一:“网络服务提供者不履行法律、行政法规规定的信息网络安全管理义务，经监警部门责今采取改正措施而拒不改正，有下列情形之一的，处三年以下有期徒刑、拘役或者管制，并处或者单处罚金:</a:t>
            </a:r>
          </a:p>
          <a:p>
            <a:pPr marL="714375" lvl="1" indent="-325755" fontAlgn="ctr">
              <a:lnSpc>
                <a:spcPct val="170000"/>
              </a:lnSpc>
              <a:buFont typeface="Wingdings" panose="05000000000000000000" pitchFamily="2" charset="2"/>
              <a:buChar char=""/>
            </a:pPr>
            <a:r>
              <a:rPr sz="1400" spc="15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(一)致使违法信息大量传播的;</a:t>
            </a:r>
          </a:p>
          <a:p>
            <a:pPr marL="714375" lvl="1" indent="-325755" fontAlgn="ctr">
              <a:lnSpc>
                <a:spcPct val="170000"/>
              </a:lnSpc>
              <a:buFont typeface="Wingdings" panose="05000000000000000000" pitchFamily="2" charset="2"/>
              <a:buChar char=""/>
            </a:pPr>
            <a:r>
              <a:rPr sz="1400" spc="15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(二致使用户信息泄露，造成严重后果的:</a:t>
            </a:r>
          </a:p>
          <a:p>
            <a:pPr marL="714375" lvl="1" indent="-325755" fontAlgn="ctr">
              <a:lnSpc>
                <a:spcPct val="170000"/>
              </a:lnSpc>
              <a:buFont typeface="Wingdings" panose="05000000000000000000" pitchFamily="2" charset="2"/>
              <a:buChar char=""/>
            </a:pPr>
            <a:r>
              <a:rPr sz="1400" spc="15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(三)致使刑事案件证据灭失，情节严重的;</a:t>
            </a:r>
          </a:p>
          <a:p>
            <a:pPr marL="714375" lvl="1" indent="-325755" fontAlgn="ctr">
              <a:lnSpc>
                <a:spcPct val="170000"/>
              </a:lnSpc>
              <a:buFont typeface="Wingdings" panose="05000000000000000000" pitchFamily="2" charset="2"/>
              <a:buChar char=""/>
            </a:pPr>
            <a:r>
              <a:rPr sz="1400" spc="15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(四)有其他严重情节的。</a:t>
            </a:r>
          </a:p>
          <a:p>
            <a:pPr marL="714375" lvl="1" indent="-325755" fontAlgn="ctr">
              <a:lnSpc>
                <a:spcPct val="170000"/>
              </a:lnSpc>
              <a:buFont typeface="Wingdings" panose="05000000000000000000" pitchFamily="2" charset="2"/>
              <a:buChar char=""/>
            </a:pPr>
            <a:r>
              <a:rPr sz="1400" spc="15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“单位犯前款罪的，对单位判处罚金，并对其直接负责的主管人员和具他直接责任人员，依照前款的规定处罚。”有前两款行为，同时构成其他犯罪的，依照处罚较重的规定定罪处罚。”</a:t>
            </a:r>
          </a:p>
        </p:txBody>
      </p:sp>
      <p:sp>
        <p:nvSpPr>
          <p:cNvPr id="18" name="椭圆 17"/>
          <p:cNvSpPr/>
          <p:nvPr>
            <p:custDataLst>
              <p:tags r:id="rId9"/>
            </p:custDataLst>
          </p:nvPr>
        </p:nvSpPr>
        <p:spPr>
          <a:xfrm>
            <a:off x="10497185" y="1088390"/>
            <a:ext cx="266065" cy="266065"/>
          </a:xfrm>
          <a:prstGeom prst="ellipse">
            <a:avLst/>
          </a:prstGeom>
          <a:solidFill>
            <a:srgbClr val="FFBD00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>
            <p:custDataLst>
              <p:tags r:id="rId10"/>
            </p:custDataLst>
          </p:nvPr>
        </p:nvSpPr>
        <p:spPr>
          <a:xfrm>
            <a:off x="11009630" y="701675"/>
            <a:ext cx="386715" cy="386715"/>
          </a:xfrm>
          <a:prstGeom prst="ellipse">
            <a:avLst/>
          </a:prstGeom>
          <a:solidFill>
            <a:srgbClr val="4700E4"/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471123" y="427668"/>
            <a:ext cx="2919028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4400" b="1" dirty="0">
                <a:solidFill>
                  <a:srgbClr val="03277F"/>
                </a:solidFill>
                <a:latin typeface="Agency FB" panose="020B0503020202020204"/>
                <a:ea typeface="微软雅黑" panose="020B0503020204020204" pitchFamily="34" charset="-122"/>
                <a:cs typeface="+mn-ea"/>
                <a:sym typeface="+mn-lt"/>
              </a:rPr>
              <a:t>目录</a:t>
            </a:r>
            <a:endParaRPr lang="en-US" altLang="zh-CN" sz="4400" b="1" dirty="0">
              <a:solidFill>
                <a:srgbClr val="03277F"/>
              </a:solidFill>
              <a:latin typeface="Agency FB" panose="020B0503020202020204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>
              <a:lnSpc>
                <a:spcPct val="120000"/>
              </a:lnSpc>
              <a:defRPr/>
            </a:pPr>
            <a:r>
              <a:rPr lang="en-US" altLang="zh-CN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Agency FB" panose="020B0503020202020204"/>
                <a:ea typeface="微软雅黑" panose="020B0503020204020204" pitchFamily="34" charset="-122"/>
                <a:cs typeface="+mn-ea"/>
                <a:sym typeface="+mn-lt"/>
              </a:rPr>
              <a:t>CONTENTS</a:t>
            </a:r>
            <a:endParaRPr lang="zh-CN" altLang="en-US" sz="2800" b="1" dirty="0">
              <a:solidFill>
                <a:prstClr val="black">
                  <a:lumMod val="65000"/>
                  <a:lumOff val="35000"/>
                </a:prstClr>
              </a:solidFill>
              <a:latin typeface="Agency FB" panose="020B0503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3" name="直接连接符 16"/>
          <p:cNvCxnSpPr/>
          <p:nvPr/>
        </p:nvCxnSpPr>
        <p:spPr>
          <a:xfrm>
            <a:off x="2982485" y="991551"/>
            <a:ext cx="22632" cy="4402193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  <a:miter lim="800000"/>
          </a:ln>
          <a:effectLst/>
        </p:spPr>
      </p:cxnSp>
      <p:sp>
        <p:nvSpPr>
          <p:cNvPr id="5" name="TextBox 119"/>
          <p:cNvSpPr txBox="1"/>
          <p:nvPr>
            <p:custDataLst>
              <p:tags r:id="rId1"/>
            </p:custDataLst>
          </p:nvPr>
        </p:nvSpPr>
        <p:spPr>
          <a:xfrm>
            <a:off x="3659505" y="906780"/>
            <a:ext cx="8000365" cy="442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220000"/>
              </a:lnSpc>
            </a:pPr>
            <a:r>
              <a:rPr lang="en-US" sz="32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r>
              <a:rPr lang="zh-CN" altLang="en-US" sz="32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zh-CN" sz="32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无线安全</a:t>
            </a:r>
            <a:endParaRPr lang="zh-CN" altLang="en-US" sz="3200" b="1" dirty="0">
              <a:solidFill>
                <a:srgbClr val="0327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defTabSz="914400">
              <a:lnSpc>
                <a:spcPct val="220000"/>
              </a:lnSpc>
            </a:pPr>
            <a:r>
              <a:rPr lang="en-US" altLang="zh-CN" sz="32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r>
              <a:rPr lang="zh-CN" altLang="en-US" sz="32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32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WiFi</a:t>
            </a:r>
            <a:r>
              <a:rPr lang="zh-CN" altLang="en-US" sz="32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万能钥匙原理</a:t>
            </a:r>
          </a:p>
          <a:p>
            <a:pPr defTabSz="914400">
              <a:lnSpc>
                <a:spcPct val="220000"/>
              </a:lnSpc>
            </a:pPr>
            <a:r>
              <a:rPr lang="en-US" altLang="zh-CN" sz="32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r>
              <a:rPr lang="zh-CN" altLang="en-US" sz="32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、WiFi加密方式</a:t>
            </a:r>
          </a:p>
          <a:p>
            <a:pPr defTabSz="914400">
              <a:lnSpc>
                <a:spcPct val="220000"/>
              </a:lnSpc>
            </a:pPr>
            <a:r>
              <a:rPr lang="en-US" altLang="zh-CN" sz="32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r>
              <a:rPr lang="zh-CN" altLang="en-US" sz="32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、实践：哪吒</a:t>
            </a:r>
            <a:r>
              <a:rPr lang="en-US" altLang="zh-CN" sz="32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WiFi</a:t>
            </a:r>
            <a:r>
              <a:rPr lang="zh-CN" altLang="en-US" sz="32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破解</a:t>
            </a:r>
            <a:r>
              <a:rPr lang="zh-CN" altLang="en-US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lang="zh-CN" altLang="en-US" b="1" dirty="0">
              <a:solidFill>
                <a:srgbClr val="03277F"/>
              </a:solidFill>
              <a:latin typeface="Agency FB" panose="020B0503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00045" y="2167890"/>
            <a:ext cx="672084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/>
              <a:t>有线</a:t>
            </a:r>
            <a:r>
              <a:rPr lang="en-US" altLang="zh-CN" sz="11500"/>
              <a:t>/</a:t>
            </a:r>
            <a:r>
              <a:rPr lang="zh-CN" altLang="en-US" sz="11500"/>
              <a:t>无线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8350" y="1451610"/>
            <a:ext cx="10227945" cy="3954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l">
              <a:lnSpc>
                <a:spcPct val="15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WiFi技术是众多无线技术中的分支，常见的无线技术还包括3G、4G、蓝牙技术等。WiFi技术在网络专业技术领域里面，我们更多称之为WLAN即无线局域网技术(Wireless Local Area Network》。由于其架设方使，性价比高，并且在我们日常的电脑、手机、平板电脑等电子产品都具备WiFi接入功能，所以目前WiFi技术成为我们接入互联网最普及最为主流的方式之一，与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G/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G技术互为补充</a:t>
            </a:r>
          </a:p>
        </p:txBody>
      </p:sp>
      <p:sp>
        <p:nvSpPr>
          <p:cNvPr id="3" name="TextBox 119"/>
          <p:cNvSpPr txBox="1"/>
          <p:nvPr>
            <p:custDataLst>
              <p:tags r:id="rId1"/>
            </p:custDataLst>
          </p:nvPr>
        </p:nvSpPr>
        <p:spPr>
          <a:xfrm>
            <a:off x="768350" y="508000"/>
            <a:ext cx="6442710" cy="760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defTabSz="914400">
              <a:buClrTx/>
              <a:buSzTx/>
              <a:buFontTx/>
            </a:pPr>
            <a:r>
              <a:rPr lang="en-US" altLang="zh-CN" sz="36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何为WiFi？</a:t>
            </a:r>
          </a:p>
          <a:p>
            <a:pPr algn="l" defTabSz="914400">
              <a:buClrTx/>
              <a:buSzTx/>
              <a:buFontTx/>
            </a:pPr>
            <a:endParaRPr lang="en-US" altLang="zh-CN" sz="3600" b="1" dirty="0">
              <a:solidFill>
                <a:srgbClr val="0327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9"/>
          <p:cNvSpPr txBox="1"/>
          <p:nvPr/>
        </p:nvSpPr>
        <p:spPr>
          <a:xfrm>
            <a:off x="622467" y="454480"/>
            <a:ext cx="644260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36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无线安全，WiFi为何频频沦陷</a:t>
            </a:r>
            <a:endParaRPr lang="zh-CN" altLang="en-US" sz="2800" b="1" dirty="0">
              <a:solidFill>
                <a:srgbClr val="0327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39215" y="1940560"/>
            <a:ext cx="10393045" cy="29768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28600" indent="-228600" algn="l">
              <a:lnSpc>
                <a:spcPct val="13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人手一个WiFi共享软件；</a:t>
            </a:r>
          </a:p>
          <a:p>
            <a:pPr marL="228600" indent="-228600" algn="l">
              <a:lnSpc>
                <a:spcPct val="13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用户安全意识低，各种12345678等弱密码；</a:t>
            </a:r>
          </a:p>
          <a:p>
            <a:pPr marL="228600" indent="-228600" algn="l">
              <a:lnSpc>
                <a:spcPct val="13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无线路由器存在安全漏洞，导数大量用户WIFi网络遭劫持；</a:t>
            </a:r>
          </a:p>
          <a:p>
            <a:pPr marL="228600" indent="-228600" algn="l">
              <a:lnSpc>
                <a:spcPct val="13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采用不安全的无线加密，如WEP；</a:t>
            </a:r>
          </a:p>
          <a:p>
            <a:pPr marL="228600" indent="-228600" algn="l">
              <a:lnSpc>
                <a:spcPct val="13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WiFi网络是离用户最近的地方，是黑客进行内网渗透最快捷的攻击路径。</a:t>
            </a:r>
          </a:p>
        </p:txBody>
      </p:sp>
      <p:cxnSp>
        <p:nvCxnSpPr>
          <p:cNvPr id="11" name="直接连接符 16"/>
          <p:cNvCxnSpPr/>
          <p:nvPr>
            <p:custDataLst>
              <p:tags r:id="rId1"/>
            </p:custDataLst>
          </p:nvPr>
        </p:nvCxnSpPr>
        <p:spPr>
          <a:xfrm>
            <a:off x="867300" y="1771966"/>
            <a:ext cx="22860" cy="3688715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  <a:miter lim="800000"/>
          </a:ln>
          <a:effectLst/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86901" y="1279607"/>
            <a:ext cx="9077325" cy="38176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6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1）公司搭建与私自搭建的无线热点混合在一起</a:t>
            </a:r>
          </a:p>
          <a:p>
            <a:pPr>
              <a:lnSpc>
                <a:spcPct val="16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2）无线网络可随时连接，不需用户认证</a:t>
            </a:r>
          </a:p>
          <a:p>
            <a:pPr>
              <a:lnSpc>
                <a:spcPct val="16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3）无线网络有认证手段，但存在弱密码</a:t>
            </a:r>
          </a:p>
          <a:p>
            <a:pPr>
              <a:lnSpc>
                <a:spcPct val="16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4）无线网络与办公网络未有效隔离</a:t>
            </a:r>
          </a:p>
          <a:p>
            <a:pPr>
              <a:lnSpc>
                <a:spcPct val="16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5）存在各种钓鱼热点</a:t>
            </a:r>
          </a:p>
          <a:p>
            <a:pPr>
              <a:lnSpc>
                <a:spcPct val="16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6）无线网络基础设备随意放置</a:t>
            </a:r>
          </a:p>
        </p:txBody>
      </p:sp>
      <p:sp>
        <p:nvSpPr>
          <p:cNvPr id="3" name="TextBox 119"/>
          <p:cNvSpPr txBox="1"/>
          <p:nvPr>
            <p:custDataLst>
              <p:tags r:id="rId1"/>
            </p:custDataLst>
          </p:nvPr>
        </p:nvSpPr>
        <p:spPr>
          <a:xfrm>
            <a:off x="622467" y="337640"/>
            <a:ext cx="644260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buClrTx/>
              <a:buSzTx/>
              <a:buFontTx/>
            </a:pPr>
            <a:r>
              <a:rPr lang="en-US" altLang="zh-CN" sz="36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常见的无线网络问题</a:t>
            </a:r>
            <a:endParaRPr lang="en-US" altLang="zh-CN" sz="3600" b="1" dirty="0">
              <a:solidFill>
                <a:srgbClr val="0327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9"/>
          <p:cNvSpPr txBox="1"/>
          <p:nvPr/>
        </p:nvSpPr>
        <p:spPr>
          <a:xfrm>
            <a:off x="622467" y="337640"/>
            <a:ext cx="644260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buClrTx/>
              <a:buSzTx/>
              <a:buFontTx/>
            </a:pPr>
            <a:r>
              <a:rPr lang="en-US" altLang="zh-CN" sz="3600" b="1" dirty="0">
                <a:solidFill>
                  <a:srgbClr val="0327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无线安全</a:t>
            </a: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466850" y="1772285"/>
            <a:ext cx="10393045" cy="352730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l">
              <a:lnSpc>
                <a:spcPct val="13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技术手段：</a:t>
            </a:r>
          </a:p>
          <a:p>
            <a:pPr indent="0" algn="l">
              <a:lnSpc>
                <a:spcPct val="13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3277F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  <a:sym typeface="+mn-ea"/>
              </a:rPr>
              <a:t>无线WIFI网络传输接口处缺乏加密机制，缺少相应技术手段</a:t>
            </a:r>
            <a:endParaRPr lang="zh-CN" altLang="en-US" sz="2400" dirty="0">
              <a:solidFill>
                <a:srgbClr val="03277F"/>
              </a:solidFill>
              <a:latin typeface="Arial" panose="020B0604020202020204" pitchFamily="34" charset="0"/>
              <a:ea typeface="黑体" panose="02010609060101010101" pitchFamily="49" charset="-122"/>
              <a:cs typeface="+mn-ea"/>
            </a:endParaRPr>
          </a:p>
          <a:p>
            <a:pPr marL="228600" indent="-228600" algn="l">
              <a:lnSpc>
                <a:spcPct val="13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>
              <a:lnSpc>
                <a:spcPct val="13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管理手段：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>
              <a:lnSpc>
                <a:spcPct val="13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 err="1">
                <a:solidFill>
                  <a:srgbClr val="03277F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  <a:sym typeface="+mn-ea"/>
              </a:rPr>
              <a:t>接入认证手段单一</a:t>
            </a:r>
            <a:r>
              <a:rPr lang="zh-CN" altLang="en-US" sz="2400" dirty="0">
                <a:solidFill>
                  <a:srgbClr val="03277F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  <a:sym typeface="+mn-ea"/>
              </a:rPr>
              <a:t>无法区分内部员工和业务用户等角色种类和权限设置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 descr="32303038313138303b32303131373130363b7c89523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300" y="1772285"/>
            <a:ext cx="743585" cy="743585"/>
          </a:xfrm>
          <a:prstGeom prst="rect">
            <a:avLst/>
          </a:prstGeom>
        </p:spPr>
      </p:pic>
      <p:pic>
        <p:nvPicPr>
          <p:cNvPr id="9" name="图片 8" descr="32303038313138303b32303131373037373b677e6811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7695" y="3520440"/>
            <a:ext cx="758190" cy="75819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b4adbcc0-972e-48c8-870b-5e941a1bc8e3"/>
  <p:tag name="COMMONDATA" val="eyJoZGlkIjoiMWI1ZmFkZDBmYTM2NTExY2FlYTA3NjgyMmEzNjI2NG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194814_1*i*11"/>
  <p:tag name="KSO_WM_TEMPLATE_CATEGORY" val="diagram"/>
  <p:tag name="KSO_WM_TEMPLATE_INDEX" val="20194814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194814_1*i*12"/>
  <p:tag name="KSO_WM_TEMPLATE_CATEGORY" val="diagram"/>
  <p:tag name="KSO_WM_TEMPLATE_INDEX" val="20194814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194814_1*i*8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5"/>
  <p:tag name="KSO_WM_UNIT_COLOR_SCHEME_PARENT_PAGE" val="0_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194814_1*i*9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6"/>
  <p:tag name="KSO_WM_UNIT_COLOR_SCHEME_PARENT_PAGE" val="0_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194814_1*i*2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9"/>
  <p:tag name="KSO_WM_UNIT_COLOR_SCHEME_PARENT_PAGE" val="0_1"/>
  <p:tag name="KSO_WM_UNIT_DECOLORIZATION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194814_1*i*3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0"/>
  <p:tag name="KSO_WM_UNIT_COLOR_SCHEME_PARENT_PAGE" val="0_1"/>
  <p:tag name="KSO_WM_UNIT_DECOLORIZATION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94814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194814"/>
  <p:tag name="KSO_WM_SLIDE_LAYOUT" val="f"/>
  <p:tag name="KSO_WM_SLIDE_LAYOUT_CNT" val="2"/>
  <p:tag name="KSO_WM_SLIDE_TYPE" val="text"/>
  <p:tag name="KSO_WM_SLIDE_SUBTYPE" val="pureTxt"/>
  <p:tag name="KSO_WM_SLIDE_SIZE" val="942*530"/>
  <p:tag name="KSO_WM_SLIDE_POSITION" val="1*0"/>
  <p:tag name="KSO_WM_SLIDE_COLORSCHEME_VERSION" val="3.2"/>
  <p:tag name="KSO_WM_TEMPLATE_SUBCATEGORY" val="0"/>
  <p:tag name="KSO_WM_TEMPLATE_MASTER_TYPE" val="0"/>
  <p:tag name="KSO_WM_TEMPLATE_COLOR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4814_1*i*1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5"/>
  <p:tag name="KSO_WM_UNIT_COLOR_SCHEME_PARENT_PAGE" val="0_1"/>
  <p:tag name="KSO_WM_UNIT_DECOLORIZATION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194814_1*i*10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6"/>
  <p:tag name="KSO_WM_UNIT_COLOR_SCHEME_PARENT_PAGE" val="0_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194814_1*i*11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7"/>
  <p:tag name="KSO_WM_UNIT_COLOR_SCHEME_PARENT_PAGE" val="0_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94814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194814"/>
  <p:tag name="KSO_WM_SLIDE_LAYOUT" val="f"/>
  <p:tag name="KSO_WM_SLIDE_LAYOUT_CNT" val="2"/>
  <p:tag name="KSO_WM_SLIDE_TYPE" val="text"/>
  <p:tag name="KSO_WM_SLIDE_SUBTYPE" val="pureTxt"/>
  <p:tag name="KSO_WM_SLIDE_SIZE" val="942*530"/>
  <p:tag name="KSO_WM_SLIDE_POSITION" val="1*0"/>
  <p:tag name="KSO_WM_SLIDE_COLORSCHEME_VERSION" val="3.2"/>
  <p:tag name="KSO_WM_TEMPLATE_SUBCATEGORY" val="0"/>
  <p:tag name="KSO_WM_TEMPLATE_MASTER_TYPE" val="0"/>
  <p:tag name="KSO_WM_TEMPLATE_COLOR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194814_1*i*12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7"/>
  <p:tag name="KSO_WM_UNIT_COLOR_SCHEME_PARENT_PAGE" val="0_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diagram20194814_1*i*13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8"/>
  <p:tag name="KSO_WM_UNIT_COLOR_SCHEME_PARENT_PAGE" val="0_1"/>
  <p:tag name="KSO_WM_UNIT_DECOLORIZATION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194814_1*i*7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4"/>
  <p:tag name="KSO_WM_UNIT_COLOR_SCHEME_PARENT_PAGE" val="0_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2-2"/>
  <p:tag name="KSO_WM_UNIT_PRESET_TEXT" val="单击此处添加小标题:&#10;点击此处添加正文，文字是您思想的提炼，为了最终呈现发布的良好效果。请言简意赅的阐。&#10;并根据需要酌情增减文字。即便信息错综复杂，需要用更多的文字来表述。&#10;请您尽可能提炼思想的精髓。恰如其分的表达观点，往往事半功倍。"/>
  <p:tag name="KSO_WM_UNIT_NOCLEAR" val="1"/>
  <p:tag name="KSO_WM_UNIT_VALUE" val="18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4814_1*f*1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2"/>
  <p:tag name="KSO_WM_UNIT_COLOR_SCHEME_PARENT_PAGE" val="0_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194814_1*i*11"/>
  <p:tag name="KSO_WM_TEMPLATE_CATEGORY" val="diagram"/>
  <p:tag name="KSO_WM_TEMPLATE_INDEX" val="20194814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194814_1*i*12"/>
  <p:tag name="KSO_WM_TEMPLATE_CATEGORY" val="diagram"/>
  <p:tag name="KSO_WM_TEMPLATE_INDEX" val="20194814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194814_1*i*8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5"/>
  <p:tag name="KSO_WM_UNIT_COLOR_SCHEME_PARENT_PAGE" val="0_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194814_1*i*9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6"/>
  <p:tag name="KSO_WM_UNIT_COLOR_SCHEME_PARENT_PAGE" val="0_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194814_1*i*2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9"/>
  <p:tag name="KSO_WM_UNIT_COLOR_SCHEME_PARENT_PAGE" val="0_1"/>
  <p:tag name="KSO_WM_UNIT_DECOLORIZATION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194814_1*i*3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0"/>
  <p:tag name="KSO_WM_UNIT_COLOR_SCHEME_PARENT_PAGE" val="0_1"/>
  <p:tag name="KSO_WM_UNIT_DECOLORIZATION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4814_1*i*1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5"/>
  <p:tag name="KSO_WM_UNIT_COLOR_SCHEME_PARENT_PAGE" val="0_1"/>
  <p:tag name="KSO_WM_UNIT_DECOLORIZATION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680159632273_1_1"/>
  <p:tag name="KSO_WM_UNIT_DYNAMIC_NUM_START" val="0"/>
  <p:tag name="KSO_WM_UNIT_DYNAMIC_NUM_END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206"/>
  <p:tag name="KSO_WM_UNIT_TYPE" val="l_h_i"/>
  <p:tag name="KSO_WM_UNIT_INDEX" val="1_1_2"/>
  <p:tag name="KSO_WM_UNIT_ID" val="diagram20181206_1*l_h_i*1_1_2"/>
  <p:tag name="KSO_WM_UNIT_LAYERLEVEL" val="1_1_1"/>
  <p:tag name="KSO_WM_BEAUTIFY_FLAG" val="#wm#"/>
  <p:tag name="KSO_WM_TAG_VERSION" val="1.0"/>
  <p:tag name="KSO_WM_DIAGRAM_GROUP_CODE" val="l1-1"/>
  <p:tag name="PA" val="v5.2.8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206"/>
  <p:tag name="KSO_WM_UNIT_TYPE" val="l_h_i"/>
  <p:tag name="KSO_WM_UNIT_INDEX" val="1_3_1"/>
  <p:tag name="KSO_WM_UNIT_ID" val="diagram20181206_1*l_h_i*1_3_1"/>
  <p:tag name="KSO_WM_UNIT_LAYERLEVEL" val="1_1_1"/>
  <p:tag name="KSO_WM_BEAUTIFY_FLAG" val="#wm#"/>
  <p:tag name="KSO_WM_TAG_VERSION" val="1.0"/>
  <p:tag name="KSO_WM_DIAGRAM_GROUP_CODE" val="l1-1"/>
  <p:tag name="PA" val="v5.2.8"/>
  <p:tag name="KSO_WM_UNIT_HIGHLIGHT" val="0"/>
  <p:tag name="KSO_WM_UNIT_COMPATIBLE" val="0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206"/>
  <p:tag name="KSO_WM_UNIT_TYPE" val="l_h_i"/>
  <p:tag name="KSO_WM_UNIT_INDEX" val="1_2_3"/>
  <p:tag name="KSO_WM_UNIT_ID" val="diagram20181206_1*l_h_i*1_2_3"/>
  <p:tag name="KSO_WM_UNIT_LAYERLEVEL" val="1_1_1"/>
  <p:tag name="KSO_WM_BEAUTIFY_FLAG" val="#wm#"/>
  <p:tag name="KSO_WM_TAG_VERSION" val="1.0"/>
  <p:tag name="KSO_WM_DIAGRAM_GROUP_CODE" val="l1-1"/>
  <p:tag name="PA" val="v5.2.8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194814_1*i*10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6"/>
  <p:tag name="KSO_WM_UNIT_COLOR_SCHEME_PARENT_PAGE" val="0_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206"/>
  <p:tag name="KSO_WM_UNIT_TYPE" val="l_h_i"/>
  <p:tag name="KSO_WM_UNIT_INDEX" val="1_1_3"/>
  <p:tag name="KSO_WM_UNIT_ID" val="diagram20181206_1*l_h_i*1_1_3"/>
  <p:tag name="KSO_WM_UNIT_LAYERLEVEL" val="1_1_1"/>
  <p:tag name="KSO_WM_BEAUTIFY_FLAG" val="#wm#"/>
  <p:tag name="KSO_WM_TAG_VERSION" val="1.0"/>
  <p:tag name="KSO_WM_DIAGRAM_GROUP_CODE" val="l1-1"/>
  <p:tag name="PA" val="v5.2.8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206"/>
  <p:tag name="KSO_WM_UNIT_TYPE" val="l_h_a"/>
  <p:tag name="KSO_WM_UNIT_INDEX" val="1_1_1"/>
  <p:tag name="KSO_WM_UNIT_ID" val="diagram20181206_1*l_h_a*1_1_1"/>
  <p:tag name="KSO_WM_UNIT_LAYERLEVEL" val="1_1_1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添加标题"/>
  <p:tag name="PA" val="v5.2.8"/>
  <p:tag name="KSO_WM_UNIT_ISCONTENTSTITLE" val="0"/>
  <p:tag name="KSO_WM_UNIT_NOCLEAR" val="0"/>
  <p:tag name="KSO_WM_UNIT_DIAGRAM_ISNUMVISUAL" val="0"/>
  <p:tag name="KSO_WM_UNIT_DIAGRAM_ISREFERUNIT" val="0"/>
  <p:tag name="KSO_WM_UNIT_VALUE" val="6"/>
  <p:tag name="KSO_WM_UNIT_TEXT_FILL_FORE_SCHEMECOLOR_INDEX" val="2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206"/>
  <p:tag name="KSO_WM_UNIT_TYPE" val="l_h_i"/>
  <p:tag name="KSO_WM_UNIT_INDEX" val="1_3_3"/>
  <p:tag name="KSO_WM_UNIT_ID" val="diagram20181206_1*l_h_i*1_3_3"/>
  <p:tag name="KSO_WM_UNIT_LAYERLEVEL" val="1_1_1"/>
  <p:tag name="KSO_WM_BEAUTIFY_FLAG" val="#wm#"/>
  <p:tag name="KSO_WM_TAG_VERSION" val="1.0"/>
  <p:tag name="KSO_WM_DIAGRAM_GROUP_CODE" val="l1-1"/>
  <p:tag name="PA" val="v5.2.8"/>
  <p:tag name="KSO_WM_UNIT_HIGHLIGHT" val="0"/>
  <p:tag name="KSO_WM_UNIT_COMPATIBLE" val="0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206"/>
  <p:tag name="KSO_WM_UNIT_TYPE" val="l_h_i"/>
  <p:tag name="KSO_WM_UNIT_INDEX" val="1_3_4"/>
  <p:tag name="KSO_WM_UNIT_ID" val="diagram20181206_1*l_h_i*1_3_4"/>
  <p:tag name="KSO_WM_UNIT_LAYERLEVEL" val="1_1_1"/>
  <p:tag name="KSO_WM_BEAUTIFY_FLAG" val="#wm#"/>
  <p:tag name="KSO_WM_TAG_VERSION" val="1.0"/>
  <p:tag name="KSO_WM_DIAGRAM_GROUP_CODE" val="l1-1"/>
  <p:tag name="PA" val="v5.2.8"/>
  <p:tag name="KSO_WM_UNIT_HIGHLIGHT" val="0"/>
  <p:tag name="KSO_WM_UNIT_COMPATIBLE" val="0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206"/>
  <p:tag name="KSO_WM_UNIT_TYPE" val="l_h_i"/>
  <p:tag name="KSO_WM_UNIT_INDEX" val="1_2_2"/>
  <p:tag name="KSO_WM_UNIT_ID" val="diagram20181206_1*l_h_i*1_2_2"/>
  <p:tag name="KSO_WM_UNIT_LAYERLEVEL" val="1_1_1"/>
  <p:tag name="KSO_WM_BEAUTIFY_FLAG" val="#wm#"/>
  <p:tag name="KSO_WM_TAG_VERSION" val="1.0"/>
  <p:tag name="KSO_WM_DIAGRAM_GROUP_CODE" val="l1-1"/>
  <p:tag name="PA" val="v5.2.8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206"/>
  <p:tag name="KSO_WM_UNIT_TYPE" val="l_h_i"/>
  <p:tag name="KSO_WM_UNIT_INDEX" val="1_2_1"/>
  <p:tag name="KSO_WM_UNIT_ID" val="diagram20181206_1*l_h_i*1_2_1"/>
  <p:tag name="KSO_WM_UNIT_LAYERLEVEL" val="1_1_1"/>
  <p:tag name="KSO_WM_BEAUTIFY_FLAG" val="#wm#"/>
  <p:tag name="KSO_WM_TAG_VERSION" val="1.0"/>
  <p:tag name="KSO_WM_DIAGRAM_GROUP_CODE" val="l1-1"/>
  <p:tag name="PA" val="v5.2.8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206"/>
  <p:tag name="KSO_WM_UNIT_TYPE" val="l_h_i"/>
  <p:tag name="KSO_WM_UNIT_INDEX" val="1_3_5"/>
  <p:tag name="KSO_WM_UNIT_ID" val="diagram20181206_1*l_h_i*1_3_5"/>
  <p:tag name="KSO_WM_UNIT_LAYERLEVEL" val="1_1_1"/>
  <p:tag name="KSO_WM_BEAUTIFY_FLAG" val="#wm#"/>
  <p:tag name="KSO_WM_TAG_VERSION" val="1.0"/>
  <p:tag name="KSO_WM_DIAGRAM_GROUP_CODE" val="l1-1"/>
  <p:tag name="PA" val="v5.2.8"/>
  <p:tag name="KSO_WM_UNIT_HIGHLIGHT" val="0"/>
  <p:tag name="KSO_WM_UNIT_COMPATIBLE" val="0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206"/>
  <p:tag name="KSO_WM_UNIT_TYPE" val="l_h_a"/>
  <p:tag name="KSO_WM_UNIT_INDEX" val="1_2_1"/>
  <p:tag name="KSO_WM_UNIT_ID" val="diagram20181206_1*l_h_a*1_2_1"/>
  <p:tag name="KSO_WM_UNIT_LAYERLEVEL" val="1_1_1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添加标题"/>
  <p:tag name="PA" val="v5.2.8"/>
  <p:tag name="KSO_WM_UNIT_ISCONTENTSTITLE" val="0"/>
  <p:tag name="KSO_WM_UNIT_NOCLEAR" val="0"/>
  <p:tag name="KSO_WM_UNIT_DIAGRAM_ISNUMVISUAL" val="0"/>
  <p:tag name="KSO_WM_UNIT_DIAGRAM_ISREFERUNIT" val="0"/>
  <p:tag name="KSO_WM_UNIT_VALUE" val="6"/>
  <p:tag name="KSO_WM_UNIT_TEXT_FILL_FORE_SCHEMECOLOR_INDEX" val="2"/>
  <p:tag name="KSO_WM_UNIT_TEXT_FILL_TYP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206"/>
  <p:tag name="KSO_WM_UNIT_TYPE" val="l_h_a"/>
  <p:tag name="KSO_WM_UNIT_INDEX" val="1_3_1"/>
  <p:tag name="KSO_WM_UNIT_ID" val="diagram20181206_1*l_h_a*1_3_1"/>
  <p:tag name="KSO_WM_UNIT_LAYERLEVEL" val="1_1_1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添加标题"/>
  <p:tag name="PA" val="v5.2.8"/>
  <p:tag name="KSO_WM_UNIT_ISCONTENTSTITLE" val="0"/>
  <p:tag name="KSO_WM_UNIT_NOCLEAR" val="0"/>
  <p:tag name="KSO_WM_UNIT_DIAGRAM_ISNUMVISUAL" val="0"/>
  <p:tag name="KSO_WM_UNIT_DIAGRAM_ISREFERUNIT" val="0"/>
  <p:tag name="KSO_WM_UNIT_VALUE" val="6"/>
  <p:tag name="KSO_WM_UNIT_TEXT_FILL_FORE_SCHEMECOLOR_INDEX" val="2"/>
  <p:tag name="KSO_WM_UNIT_TEXT_FILL_TYPE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206"/>
  <p:tag name="KSO_WM_UNIT_TYPE" val="l_h_i"/>
  <p:tag name="KSO_WM_UNIT_INDEX" val="1_1_1"/>
  <p:tag name="KSO_WM_UNIT_ID" val="diagram20181206_1*l_h_i*1_1_1"/>
  <p:tag name="KSO_WM_UNIT_LAYERLEVEL" val="1_1_1"/>
  <p:tag name="KSO_WM_BEAUTIFY_FLAG" val="#wm#"/>
  <p:tag name="KSO_WM_TAG_VERSION" val="1.0"/>
  <p:tag name="KSO_WM_DIAGRAM_GROUP_CODE" val="l1-1"/>
  <p:tag name="PA" val="v5.2.8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194814_1*i*11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7"/>
  <p:tag name="KSO_WM_UNIT_COLOR_SCHEME_PARENT_PAGE" val="0_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206"/>
  <p:tag name="KSO_WM_UNIT_TYPE" val="l_h_i"/>
  <p:tag name="KSO_WM_UNIT_INDEX" val="1_3_2"/>
  <p:tag name="KSO_WM_UNIT_ID" val="diagram20181206_1*l_h_i*1_3_2"/>
  <p:tag name="KSO_WM_UNIT_LAYERLEVEL" val="1_1_1"/>
  <p:tag name="KSO_WM_BEAUTIFY_FLAG" val="#wm#"/>
  <p:tag name="KSO_WM_TAG_VERSION" val="1.0"/>
  <p:tag name="KSO_WM_DIAGRAM_GROUP_CODE" val="l1-1"/>
  <p:tag name="PA" val="v5.2.8"/>
  <p:tag name="KSO_WM_UNIT_HIGHLIGHT" val="0"/>
  <p:tag name="KSO_WM_UNIT_COMPATIBLE" val="0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181206_1*l_h_x*1_1_1"/>
  <p:tag name="KSO_WM_TEMPLATE_CATEGORY" val="diagram"/>
  <p:tag name="KSO_WM_TEMPLATE_INDEX" val="20181206"/>
  <p:tag name="KSO_WM_UNIT_LAYERLEVEL" val="1_1_1"/>
  <p:tag name="KSO_WM_TAG_VERSION" val="1.0"/>
  <p:tag name="KSO_WM_BEAUTIFY_FLAG" val="#wm#"/>
  <p:tag name="KSO_WM_UNIT_VALUE" val="200*200"/>
  <p:tag name="KSO_WM_UNIT_TYPE" val="l_h_x"/>
  <p:tag name="KSO_WM_UNIT_INDEX" val="1_1_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181206_1*l_h_x*1_2_1"/>
  <p:tag name="KSO_WM_TEMPLATE_CATEGORY" val="diagram"/>
  <p:tag name="KSO_WM_TEMPLATE_INDEX" val="20181206"/>
  <p:tag name="KSO_WM_UNIT_LAYERLEVEL" val="1_1_1"/>
  <p:tag name="KSO_WM_TAG_VERSION" val="1.0"/>
  <p:tag name="KSO_WM_BEAUTIFY_FLAG" val="#wm#"/>
  <p:tag name="KSO_WM_UNIT_VALUE" val="200*200"/>
  <p:tag name="KSO_WM_UNIT_TYPE" val="l_h_x"/>
  <p:tag name="KSO_WM_UNIT_INDEX" val="1_2_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181206_1*l_h_x*1_3_1"/>
  <p:tag name="KSO_WM_TEMPLATE_CATEGORY" val="diagram"/>
  <p:tag name="KSO_WM_TEMPLATE_INDEX" val="20181206"/>
  <p:tag name="KSO_WM_UNIT_LAYERLEVEL" val="1_1_1"/>
  <p:tag name="KSO_WM_TAG_VERSION" val="1.0"/>
  <p:tag name="KSO_WM_BEAUTIFY_FLAG" val="#wm#"/>
  <p:tag name="KSO_WM_UNIT_VALUE" val="173*173"/>
  <p:tag name="KSO_WM_UNIT_TYPE" val="l_h_x"/>
  <p:tag name="KSO_WM_UNIT_INDEX" val="1_3_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1206"/>
  <p:tag name="KSO_WM_UNIT_TYPE" val="l_h_i"/>
  <p:tag name="KSO_WM_UNIT_INDEX" val="1_1_4"/>
  <p:tag name="KSO_WM_UNIT_ID" val="diagram20181206_1*l_h_i*1_1_4"/>
  <p:tag name="KSO_WM_UNIT_LAYERLEVEL" val="1_1_1"/>
  <p:tag name="KSO_WM_BEAUTIFY_FLAG" val="#wm#"/>
  <p:tag name="KSO_WM_TAG_VERSION" val="1.0"/>
  <p:tag name="KSO_WM_DIAGRAM_GROUP_CODE" val="l1-1"/>
  <p:tag name="PA" val="v5.2.8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1454_2*m_h_i*1_1_1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5"/>
  <p:tag name="KSO_WM_UNIT_ID" val="diagram20201454_2*m_h_i*1_1_5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1454_2*m_h_i*1_2_1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5"/>
  <p:tag name="KSO_WM_UNIT_ID" val="diagram20201454_2*m_h_i*1_2_5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1454_2*m_h_i*1_3_1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194814_1*i*12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7"/>
  <p:tag name="KSO_WM_UNIT_COLOR_SCHEME_PARENT_PAGE" val="0_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3_5"/>
  <p:tag name="KSO_WM_UNIT_ID" val="diagram20201454_2*m_h_i*1_3_5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01454_2*m_h_f*1_1_1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01454_2*m_h_f*1_2_1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01454_2*m_h_a*1_2_1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01454_2*m_h_f*1_3_1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1454_2*m_h_i*1_1_1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5"/>
  <p:tag name="KSO_WM_UNIT_ID" val="diagram20201454_2*m_h_i*1_1_5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1454_2*m_h_i*1_2_1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5"/>
  <p:tag name="KSO_WM_UNIT_ID" val="diagram20201454_2*m_h_i*1_2_5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1454_2*m_h_i*1_3_1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diagram20194814_1*i*13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8"/>
  <p:tag name="KSO_WM_UNIT_COLOR_SCHEME_PARENT_PAGE" val="0_1"/>
  <p:tag name="KSO_WM_UNIT_DECOLORIZATION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3_5"/>
  <p:tag name="KSO_WM_UNIT_ID" val="diagram20201454_2*m_h_i*1_3_5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01454_2*m_h_a*1_2_1"/>
  <p:tag name="KSO_WM_TEMPLATE_CATEGORY" val="diagram"/>
  <p:tag name="KSO_WM_TEMPLATE_INDEX" val="20201454"/>
  <p:tag name="KSO_WM_UNIT_LAYERLEVEL" val="1_1_1"/>
  <p:tag name="KSO_WM_TAG_VERSION" val="1.0"/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01454_2*m_h_i*1_3_2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201454_2*m_h_i*1_3_3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diagram20201454_2*m_h_i*1_3_4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01454_2*m_h_i*1_2_2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01454_2*m_h_i*1_2_3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4"/>
  <p:tag name="KSO_WM_UNIT_ID" val="diagram20201454_2*m_h_i*1_2_4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01454_2*m_h_i*1_1_2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01454_2*m_h_i*1_1_3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194814_1*i*7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14"/>
  <p:tag name="KSO_WM_UNIT_COLOR_SCHEME_PARENT_PAGE" val="0_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20201454_2*m_h_i*1_1_4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01454_2*m_h_i*1_3_2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201454_2*m_h_i*1_3_3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diagram20201454_2*m_h_i*1_3_4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01454_2*m_h_i*1_2_2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01454_2*m_h_i*1_2_3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4"/>
  <p:tag name="KSO_WM_UNIT_ID" val="diagram20201454_2*m_h_i*1_2_4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01454_2*m_h_i*1_1_2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01454_2*m_h_i*1_1_3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20201454_2*m_h_i*1_1_4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3-2"/>
  <p:tag name="KSO_WM_UNIT_PRESET_TEXT" val="单击此处添加小标题:&#10;点击此处添加正文，文字是您思想的提炼，为了最终呈现发布的良好效果，请言简意赅的阐述观点，并根据需要酌情增减文字。&#10;您的正文已经字字珠玑，但信息却千丝万缕，需要用更多的文字来表述；但请您尽可能提炼思想的精髓，恰如其分的表达观点，往往事半功倍。&#10;为了能让您有更直观的字数感受，并进一步方便使用，我们为您标注了最适合的位置。您输入的文字到这里时，就是最佳视觉效果。"/>
  <p:tag name="KSO_WM_UNIT_NOCLEAR" val="1"/>
  <p:tag name="KSO_WM_UNIT_VALUE" val="27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194814_1*f*2"/>
  <p:tag name="KSO_WM_TEMPLATE_CATEGORY" val="diagram"/>
  <p:tag name="KSO_WM_TEMPLATE_INDEX" val="20194814"/>
  <p:tag name="KSO_WM_UNIT_LAYERLEVEL" val="1"/>
  <p:tag name="KSO_WM_TAG_VERSION" val="1.0"/>
  <p:tag name="KSO_WM_BEAUTIFY_FLAG" val="#wm#"/>
  <p:tag name="KSO_WM_UNIT_COLOR_SCHEME_SHAPE_ID" val="3"/>
  <p:tag name="KSO_WM_UNIT_COLOR_SCHEME_PARENT_PAGE" val="0_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</TotalTime>
  <Words>1071</Words>
  <Application>Microsoft Office PowerPoint</Application>
  <PresentationFormat>宽屏</PresentationFormat>
  <Paragraphs>101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WPS-Numbers</vt:lpstr>
      <vt:lpstr>等线</vt:lpstr>
      <vt:lpstr>微软雅黑</vt:lpstr>
      <vt:lpstr>Agency FB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2017年：WPA2安全协议被破解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lenovo</cp:lastModifiedBy>
  <cp:revision>216</cp:revision>
  <dcterms:created xsi:type="dcterms:W3CDTF">2019-07-12T06:45:00Z</dcterms:created>
  <dcterms:modified xsi:type="dcterms:W3CDTF">2024-01-23T03:10:46Z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BF30C3AA708F459E9758CA1B82F5AFAF</vt:lpwstr>
  </property>
  <property fmtid="{D5CDD505-2E9C-101B-9397-08002B2CF9AE}" pid="3" name="KSOProductBuildVer">
    <vt:lpwstr>2052-11.1.0.14036</vt:lpwstr>
  </property>
</Properties>
</file>